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notesMasterIdLst>
    <p:notesMasterId r:id="rId26"/>
  </p:notesMasterIdLst>
  <p:handoutMasterIdLst>
    <p:handoutMasterId r:id="rId27"/>
  </p:handoutMasterIdLst>
  <p:sldIdLst>
    <p:sldId id="258" r:id="rId2"/>
    <p:sldId id="498" r:id="rId3"/>
    <p:sldId id="660" r:id="rId4"/>
    <p:sldId id="647" r:id="rId5"/>
    <p:sldId id="657" r:id="rId6"/>
    <p:sldId id="658" r:id="rId7"/>
    <p:sldId id="365" r:id="rId8"/>
    <p:sldId id="661" r:id="rId9"/>
    <p:sldId id="662" r:id="rId10"/>
    <p:sldId id="669" r:id="rId11"/>
    <p:sldId id="595" r:id="rId12"/>
    <p:sldId id="594" r:id="rId13"/>
    <p:sldId id="650" r:id="rId14"/>
    <p:sldId id="664" r:id="rId15"/>
    <p:sldId id="665" r:id="rId16"/>
    <p:sldId id="667" r:id="rId17"/>
    <p:sldId id="663" r:id="rId18"/>
    <p:sldId id="666" r:id="rId19"/>
    <p:sldId id="644" r:id="rId20"/>
    <p:sldId id="655" r:id="rId21"/>
    <p:sldId id="643" r:id="rId22"/>
    <p:sldId id="649" r:id="rId23"/>
    <p:sldId id="668" r:id="rId24"/>
    <p:sldId id="598" r:id="rId25"/>
  </p:sldIdLst>
  <p:sldSz cx="17610138" cy="9906000"/>
  <p:notesSz cx="6735763" cy="98663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5547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8" userDrawn="1">
          <p15:clr>
            <a:srgbClr val="A4A3A4"/>
          </p15:clr>
        </p15:guide>
        <p15:guide id="2" pos="212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399FF"/>
    <a:srgbClr val="66CCFF"/>
    <a:srgbClr val="CC9900"/>
    <a:srgbClr val="009999"/>
    <a:srgbClr val="5B9BD5"/>
    <a:srgbClr val="FFFFCC"/>
    <a:srgbClr val="F9FFD9"/>
    <a:srgbClr val="CC66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762" autoAdjust="0"/>
    <p:restoredTop sz="92102" autoAdjust="0"/>
  </p:normalViewPr>
  <p:slideViewPr>
    <p:cSldViewPr snapToGrid="0" snapToObjects="1" showGuides="1">
      <p:cViewPr varScale="1">
        <p:scale>
          <a:sx n="78" d="100"/>
          <a:sy n="78" d="100"/>
        </p:scale>
        <p:origin x="1122" y="96"/>
      </p:cViewPr>
      <p:guideLst>
        <p:guide orient="horz" pos="3120"/>
        <p:guide pos="5547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8" d="100"/>
          <a:sy n="78" d="100"/>
        </p:scale>
        <p:origin x="3984" y="114"/>
      </p:cViewPr>
      <p:guideLst>
        <p:guide orient="horz" pos="3108"/>
        <p:guide pos="21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726" cy="494264"/>
          </a:xfrm>
          <a:prstGeom prst="rect">
            <a:avLst/>
          </a:prstGeom>
        </p:spPr>
        <p:txBody>
          <a:bodyPr vert="horz" lIns="90882" tIns="45441" rIns="90882" bIns="45441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15462" y="0"/>
            <a:ext cx="2918726" cy="494264"/>
          </a:xfrm>
          <a:prstGeom prst="rect">
            <a:avLst/>
          </a:prstGeom>
        </p:spPr>
        <p:txBody>
          <a:bodyPr vert="horz" lIns="90882" tIns="45441" rIns="90882" bIns="45441" rtlCol="0"/>
          <a:lstStyle>
            <a:lvl1pPr algn="r">
              <a:defRPr sz="1200"/>
            </a:lvl1pPr>
          </a:lstStyle>
          <a:p>
            <a:fld id="{C3BEFF00-7EE0-42E3-A3B7-6F3B3205505E}" type="datetimeFigureOut">
              <a:rPr lang="ko-KR" altLang="en-US" smtClean="0"/>
              <a:t>2021-04-02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372051"/>
            <a:ext cx="2918726" cy="494263"/>
          </a:xfrm>
          <a:prstGeom prst="rect">
            <a:avLst/>
          </a:prstGeom>
        </p:spPr>
        <p:txBody>
          <a:bodyPr vert="horz" lIns="90882" tIns="45441" rIns="90882" bIns="45441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15462" y="9372051"/>
            <a:ext cx="2918726" cy="494263"/>
          </a:xfrm>
          <a:prstGeom prst="rect">
            <a:avLst/>
          </a:prstGeom>
        </p:spPr>
        <p:txBody>
          <a:bodyPr vert="horz" lIns="90882" tIns="45441" rIns="90882" bIns="45441" rtlCol="0" anchor="b"/>
          <a:lstStyle>
            <a:lvl1pPr algn="r">
              <a:defRPr sz="1200"/>
            </a:lvl1pPr>
          </a:lstStyle>
          <a:p>
            <a:fld id="{60482350-0FFE-4EFA-9FAD-4F08D706EF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3933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30"/>
          </a:xfrm>
          <a:prstGeom prst="rect">
            <a:avLst/>
          </a:prstGeom>
        </p:spPr>
        <p:txBody>
          <a:bodyPr vert="horz" lIns="90882" tIns="45441" rIns="90882" bIns="45441" rtlCol="0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endParaRPr lang="ru-RU" dirty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30"/>
          </a:xfrm>
          <a:prstGeom prst="rect">
            <a:avLst/>
          </a:prstGeom>
        </p:spPr>
        <p:txBody>
          <a:bodyPr vert="horz" lIns="90882" tIns="45441" rIns="90882" bIns="45441" rtlCol="0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6C0E7DE7-CE6F-4946-BFB9-72C705D6087C}" type="datetimeFigureOut">
              <a:rPr lang="ru-RU" smtClean="0"/>
              <a:pPr/>
              <a:t>02.04.2021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1233488"/>
            <a:ext cx="5919787" cy="3330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882" tIns="45441" rIns="90882" bIns="45441" rtlCol="0" anchor="ctr"/>
          <a:lstStyle/>
          <a:p>
            <a:endParaRPr lang="ru-RU" dirty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0882" tIns="45441" rIns="90882" bIns="45441" rtlCol="0"/>
          <a:lstStyle/>
          <a:p>
            <a:pPr lvl="0"/>
            <a:r>
              <a:rPr lang="ru-RU" dirty="0" smtClean="0"/>
              <a:t>Образец текста</a:t>
            </a:r>
          </a:p>
          <a:p>
            <a:pPr lvl="1"/>
            <a:r>
              <a:rPr lang="ru-RU" dirty="0" smtClean="0"/>
              <a:t>Второй уровень</a:t>
            </a:r>
          </a:p>
          <a:p>
            <a:pPr lvl="2"/>
            <a:r>
              <a:rPr lang="ru-RU" dirty="0" smtClean="0"/>
              <a:t>Третий уровень</a:t>
            </a:r>
          </a:p>
          <a:p>
            <a:pPr lvl="3"/>
            <a:r>
              <a:rPr lang="ru-RU" dirty="0" smtClean="0"/>
              <a:t>Четвертый уровень</a:t>
            </a:r>
          </a:p>
          <a:p>
            <a:pPr lvl="4"/>
            <a:r>
              <a:rPr lang="ru-RU" dirty="0" smtClean="0"/>
              <a:t>Пятый уровень</a:t>
            </a:r>
            <a:endParaRPr lang="ru-RU" dirty="0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371285"/>
            <a:ext cx="2918831" cy="495028"/>
          </a:xfrm>
          <a:prstGeom prst="rect">
            <a:avLst/>
          </a:prstGeom>
        </p:spPr>
        <p:txBody>
          <a:bodyPr vert="horz" lIns="90882" tIns="45441" rIns="90882" bIns="45441" rtlCol="0" anchor="b"/>
          <a:lstStyle>
            <a:lvl1pPr algn="l">
              <a:defRPr sz="1200">
                <a:latin typeface="맑은 고딕" panose="020B0503020000020004" pitchFamily="50" charset="-127"/>
              </a:defRPr>
            </a:lvl1pPr>
          </a:lstStyle>
          <a:p>
            <a:endParaRPr lang="ru-RU" dirty="0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15373" y="9371285"/>
            <a:ext cx="2918831" cy="495028"/>
          </a:xfrm>
          <a:prstGeom prst="rect">
            <a:avLst/>
          </a:prstGeom>
        </p:spPr>
        <p:txBody>
          <a:bodyPr vert="horz" lIns="90882" tIns="45441" rIns="90882" bIns="45441" rtlCol="0" anchor="b"/>
          <a:lstStyle>
            <a:lvl1pPr algn="r">
              <a:defRPr sz="1200">
                <a:latin typeface="맑은 고딕" panose="020B0503020000020004" pitchFamily="50" charset="-127"/>
              </a:defRPr>
            </a:lvl1pPr>
          </a:lstStyle>
          <a:p>
            <a:fld id="{08E6AEC6-7503-CB41-B979-B272CD0F79C1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1852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맑은 고딕" panose="020B0503020000020004" pitchFamily="50" charset="-127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6AEC6-7503-CB41-B979-B272CD0F79C1}" type="slidenum">
              <a:rPr lang="ru-RU" smtClean="0"/>
              <a:pPr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10481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ED3F2-8C9F-354C-AA94-BB052DAABBF2}" type="datetimeFigureOut">
              <a:rPr lang="ru-RU" smtClean="0"/>
              <a:t>02.04.2021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1BA2-B3B8-204A-8518-0F9EA34408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4809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1"/>
            <a:ext cx="17610138" cy="3089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3" name="직사각형 2"/>
          <p:cNvSpPr/>
          <p:nvPr userDrawn="1"/>
        </p:nvSpPr>
        <p:spPr>
          <a:xfrm>
            <a:off x="1" y="1"/>
            <a:ext cx="1285064" cy="3089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화면 번호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285065" y="9384"/>
            <a:ext cx="1742525" cy="29001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 baseline="0"/>
            </a:lvl1pPr>
            <a:lvl2pPr marL="880485" indent="0" algn="ctr">
              <a:buNone/>
              <a:defRPr sz="3852"/>
            </a:lvl2pPr>
            <a:lvl3pPr marL="1760968" indent="0" algn="ctr">
              <a:buNone/>
              <a:defRPr sz="3467"/>
            </a:lvl3pPr>
            <a:lvl4pPr marL="2641453" indent="0" algn="ctr">
              <a:buNone/>
              <a:defRPr sz="3081"/>
            </a:lvl4pPr>
            <a:lvl5pPr marL="3521937" indent="0" algn="ctr">
              <a:buNone/>
              <a:defRPr sz="3081"/>
            </a:lvl5pPr>
            <a:lvl6pPr marL="4402421" indent="0" algn="ctr">
              <a:buNone/>
              <a:defRPr sz="3081"/>
            </a:lvl6pPr>
            <a:lvl7pPr marL="5282905" indent="0" algn="ctr">
              <a:buNone/>
              <a:defRPr sz="3081"/>
            </a:lvl7pPr>
            <a:lvl8pPr marL="6163390" indent="0" algn="ctr">
              <a:buNone/>
              <a:defRPr sz="3081"/>
            </a:lvl8pPr>
            <a:lvl9pPr marL="7043873" indent="0" algn="ctr">
              <a:buNone/>
              <a:defRPr sz="3081"/>
            </a:lvl9pPr>
          </a:lstStyle>
          <a:p>
            <a:r>
              <a:rPr lang="ko-KR" altLang="en-US" dirty="0" smtClean="0"/>
              <a:t>화면</a:t>
            </a:r>
            <a:r>
              <a:rPr lang="en-US" altLang="ko-KR" dirty="0" smtClean="0"/>
              <a:t> </a:t>
            </a:r>
            <a:r>
              <a:rPr lang="ko-KR" altLang="en-US" dirty="0" smtClean="0"/>
              <a:t>번호</a:t>
            </a:r>
            <a:endParaRPr lang="en-US" dirty="0"/>
          </a:p>
        </p:txBody>
      </p:sp>
      <p:sp>
        <p:nvSpPr>
          <p:cNvPr id="7" name="직사각형 6"/>
          <p:cNvSpPr/>
          <p:nvPr userDrawn="1"/>
        </p:nvSpPr>
        <p:spPr>
          <a:xfrm>
            <a:off x="3056429" y="4116"/>
            <a:ext cx="1285064" cy="3089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화면명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직사각형 8"/>
          <p:cNvSpPr/>
          <p:nvPr userDrawn="1"/>
        </p:nvSpPr>
        <p:spPr>
          <a:xfrm>
            <a:off x="10733650" y="-4116"/>
            <a:ext cx="6876488" cy="3089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화면</a:t>
            </a:r>
            <a:r>
              <a:rPr lang="ko-KR" altLang="en-US" sz="1600" baseline="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설명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직사각형 10"/>
          <p:cNvSpPr/>
          <p:nvPr userDrawn="1"/>
        </p:nvSpPr>
        <p:spPr>
          <a:xfrm>
            <a:off x="1" y="308920"/>
            <a:ext cx="1285064" cy="3089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주요 특징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5" name="직선 연결선 14"/>
          <p:cNvCxnSpPr/>
          <p:nvPr userDrawn="1"/>
        </p:nvCxnSpPr>
        <p:spPr>
          <a:xfrm flipV="1">
            <a:off x="1" y="608313"/>
            <a:ext cx="10733649" cy="95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341495" y="9384"/>
            <a:ext cx="2726055" cy="290011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880485" indent="0">
              <a:buNone/>
              <a:defRPr sz="3852">
                <a:solidFill>
                  <a:schemeClr val="tx1">
                    <a:tint val="75000"/>
                  </a:schemeClr>
                </a:solidFill>
              </a:defRPr>
            </a:lvl2pPr>
            <a:lvl3pPr marL="1760968" indent="0">
              <a:buNone/>
              <a:defRPr sz="3467">
                <a:solidFill>
                  <a:schemeClr val="tx1">
                    <a:tint val="75000"/>
                  </a:schemeClr>
                </a:solidFill>
              </a:defRPr>
            </a:lvl3pPr>
            <a:lvl4pPr marL="2641453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4pPr>
            <a:lvl5pPr marL="3521937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5pPr>
            <a:lvl6pPr marL="4402421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6pPr>
            <a:lvl7pPr marL="5282905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7pPr>
            <a:lvl8pPr marL="6163390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8pPr>
            <a:lvl9pPr marL="7043873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화면명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85066" y="331052"/>
            <a:ext cx="9448584" cy="277261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600" smtClean="0"/>
            </a:lvl1pPr>
          </a:lstStyle>
          <a:p>
            <a:pPr marL="0" lvl="0" indent="0">
              <a:buNone/>
            </a:pPr>
            <a:r>
              <a:rPr lang="ko-KR" altLang="en-US" dirty="0" smtClean="0"/>
              <a:t>특징</a:t>
            </a:r>
          </a:p>
        </p:txBody>
      </p:sp>
      <p:sp>
        <p:nvSpPr>
          <p:cNvPr id="13" name="직사각형 12"/>
          <p:cNvSpPr/>
          <p:nvPr userDrawn="1"/>
        </p:nvSpPr>
        <p:spPr>
          <a:xfrm>
            <a:off x="7445127" y="6301"/>
            <a:ext cx="1285064" cy="3089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화면 형태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752680" y="17846"/>
            <a:ext cx="2009810" cy="321276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600" baseline="0" dirty="0" smtClean="0"/>
            </a:lvl1pPr>
          </a:lstStyle>
          <a:p>
            <a:pPr marL="0" lvl="0" indent="0" algn="ctr">
              <a:buNone/>
            </a:pPr>
            <a:r>
              <a:rPr lang="ko-KR" altLang="en-US" dirty="0" smtClean="0"/>
              <a:t>형태</a:t>
            </a:r>
          </a:p>
        </p:txBody>
      </p:sp>
      <p:sp>
        <p:nvSpPr>
          <p:cNvPr id="17" name="직사각형 16"/>
          <p:cNvSpPr/>
          <p:nvPr userDrawn="1"/>
        </p:nvSpPr>
        <p:spPr>
          <a:xfrm>
            <a:off x="10733649" y="308920"/>
            <a:ext cx="6876490" cy="959708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10733649" y="339122"/>
            <a:ext cx="6876490" cy="291070"/>
          </a:xfr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anchor="ctr" anchorCtr="0">
            <a:normAutofit/>
          </a:bodyPr>
          <a:lstStyle>
            <a:lvl1pPr algn="ctr">
              <a:defRPr sz="1600" b="1"/>
            </a:lvl1pPr>
          </a:lstStyle>
          <a:p>
            <a:r>
              <a:rPr lang="ko-KR" altLang="en-US" dirty="0" smtClean="0"/>
              <a:t>화면 구성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2" hasCustomPrompt="1"/>
          </p:nvPr>
        </p:nvSpPr>
        <p:spPr>
          <a:xfrm>
            <a:off x="10733649" y="3070655"/>
            <a:ext cx="6876489" cy="315097"/>
          </a:xfr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600" b="1" dirty="0" smtClean="0">
                <a:latin typeface="+mj-lt"/>
                <a:ea typeface="+mj-ea"/>
                <a:cs typeface="+mj-cs"/>
              </a:defRPr>
            </a:lvl1pPr>
          </a:lstStyle>
          <a:p>
            <a:pPr lvl="0" algn="ctr">
              <a:spcBef>
                <a:spcPct val="0"/>
              </a:spcBef>
              <a:buNone/>
            </a:pPr>
            <a:r>
              <a:rPr lang="ko-KR" altLang="en-US" dirty="0" smtClean="0"/>
              <a:t>기능 설명</a:t>
            </a:r>
          </a:p>
        </p:txBody>
      </p:sp>
    </p:spTree>
    <p:extLst>
      <p:ext uri="{BB962C8B-B14F-4D97-AF65-F5344CB8AC3E}">
        <p14:creationId xmlns:p14="http://schemas.microsoft.com/office/powerpoint/2010/main" val="812844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1525" y="2469622"/>
            <a:ext cx="15188744" cy="4120620"/>
          </a:xfrm>
        </p:spPr>
        <p:txBody>
          <a:bodyPr anchor="b"/>
          <a:lstStyle>
            <a:lvl1pPr>
              <a:defRPr sz="8666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1525" y="6629225"/>
            <a:ext cx="15188744" cy="2166937"/>
          </a:xfrm>
        </p:spPr>
        <p:txBody>
          <a:bodyPr/>
          <a:lstStyle>
            <a:lvl1pPr marL="0" indent="0">
              <a:buNone/>
              <a:defRPr sz="3467">
                <a:solidFill>
                  <a:schemeClr val="tx1">
                    <a:tint val="75000"/>
                  </a:schemeClr>
                </a:solidFill>
              </a:defRPr>
            </a:lvl1pPr>
            <a:lvl2pPr marL="66038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ED3F2-8C9F-354C-AA94-BB052DAABBF2}" type="datetimeFigureOut">
              <a:rPr lang="ru-RU" smtClean="0"/>
              <a:t>02.04.2021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1BA2-B3B8-204A-8518-0F9EA34408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46261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0697" y="2637014"/>
            <a:ext cx="7484309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15132" y="2637014"/>
            <a:ext cx="7484309" cy="628526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ED3F2-8C9F-354C-AA94-BB052DAABBF2}" type="datetimeFigureOut">
              <a:rPr lang="ru-RU" smtClean="0"/>
              <a:t>02.04.2021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951BA2-B3B8-204A-8518-0F9EA34408B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267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-3"/>
            <a:ext cx="17610138" cy="3153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사각형 3"/>
          <p:cNvSpPr/>
          <p:nvPr userDrawn="1"/>
        </p:nvSpPr>
        <p:spPr>
          <a:xfrm>
            <a:off x="0" y="-15765"/>
            <a:ext cx="2270233" cy="33107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</a:rPr>
              <a:t>시니어톡톡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87050" y="18909"/>
            <a:ext cx="4690450" cy="27820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 baseline="0"/>
            </a:lvl1pPr>
            <a:lvl2pPr marL="880485" indent="0" algn="ctr">
              <a:buNone/>
              <a:defRPr sz="3852"/>
            </a:lvl2pPr>
            <a:lvl3pPr marL="1760968" indent="0" algn="ctr">
              <a:buNone/>
              <a:defRPr sz="3467"/>
            </a:lvl3pPr>
            <a:lvl4pPr marL="2641453" indent="0" algn="ctr">
              <a:buNone/>
              <a:defRPr sz="3081"/>
            </a:lvl4pPr>
            <a:lvl5pPr marL="3521937" indent="0" algn="ctr">
              <a:buNone/>
              <a:defRPr sz="3081"/>
            </a:lvl5pPr>
            <a:lvl6pPr marL="4402421" indent="0" algn="ctr">
              <a:buNone/>
              <a:defRPr sz="3081"/>
            </a:lvl6pPr>
            <a:lvl7pPr marL="5282905" indent="0" algn="ctr">
              <a:buNone/>
              <a:defRPr sz="3081"/>
            </a:lvl7pPr>
            <a:lvl8pPr marL="6163390" indent="0" algn="ctr">
              <a:buNone/>
              <a:defRPr sz="3081"/>
            </a:lvl8pPr>
            <a:lvl9pPr marL="7043873" indent="0" algn="ctr">
              <a:buNone/>
              <a:defRPr sz="3081"/>
            </a:lvl9pPr>
          </a:lstStyle>
          <a:p>
            <a:r>
              <a:rPr lang="ko-KR" altLang="en-US" smtClean="0"/>
              <a:t>이제야앱 </a:t>
            </a:r>
            <a:r>
              <a:rPr lang="en-US" smtClean="0"/>
              <a:t>Storyboard</a:t>
            </a:r>
            <a:endParaRPr lang="en-US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6993265" y="4116"/>
            <a:ext cx="1026785" cy="3089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기능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8020050" y="3143"/>
            <a:ext cx="5599699" cy="296401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880485" indent="0">
              <a:buNone/>
              <a:defRPr sz="3852">
                <a:solidFill>
                  <a:schemeClr val="tx1">
                    <a:tint val="75000"/>
                  </a:schemeClr>
                </a:solidFill>
              </a:defRPr>
            </a:lvl2pPr>
            <a:lvl3pPr marL="1760968" indent="0">
              <a:buNone/>
              <a:defRPr sz="3467">
                <a:solidFill>
                  <a:schemeClr val="tx1">
                    <a:tint val="75000"/>
                  </a:schemeClr>
                </a:solidFill>
              </a:defRPr>
            </a:lvl3pPr>
            <a:lvl4pPr marL="2641453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4pPr>
            <a:lvl5pPr marL="3521937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5pPr>
            <a:lvl6pPr marL="4402421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6pPr>
            <a:lvl7pPr marL="5282905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7pPr>
            <a:lvl8pPr marL="6163390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8pPr>
            <a:lvl9pPr marL="7043873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기능명</a:t>
            </a:r>
            <a:endParaRPr lang="ko-KR" altLang="en-US" dirty="0" smtClean="0"/>
          </a:p>
        </p:txBody>
      </p:sp>
      <p:sp>
        <p:nvSpPr>
          <p:cNvPr id="13" name="직사각형 12"/>
          <p:cNvSpPr/>
          <p:nvPr userDrawn="1"/>
        </p:nvSpPr>
        <p:spPr>
          <a:xfrm>
            <a:off x="13619750" y="4120"/>
            <a:ext cx="750300" cy="3089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형태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4370051" y="18909"/>
            <a:ext cx="3243212" cy="280636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600" baseline="0" dirty="0" smtClean="0"/>
            </a:lvl1pPr>
          </a:lstStyle>
          <a:p>
            <a:pPr marL="0" lvl="0" indent="0" algn="ctr">
              <a:buNone/>
            </a:pPr>
            <a:r>
              <a:rPr lang="ko-KR" altLang="en-US" dirty="0" smtClean="0"/>
              <a:t>형태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436745" y="761412"/>
            <a:ext cx="3678055" cy="692449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19277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120">
          <p15:clr>
            <a:srgbClr val="FBAE40"/>
          </p15:clr>
        </p15:guide>
        <p15:guide id="2" pos="5547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-3"/>
            <a:ext cx="17610138" cy="31531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4" name="직사각형 3"/>
          <p:cNvSpPr/>
          <p:nvPr userDrawn="1"/>
        </p:nvSpPr>
        <p:spPr>
          <a:xfrm>
            <a:off x="0" y="-15765"/>
            <a:ext cx="2270233" cy="33107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bg1"/>
                </a:solidFill>
              </a:rPr>
              <a:t>시니어톡톡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287050" y="18909"/>
            <a:ext cx="4690450" cy="278201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 baseline="0"/>
            </a:lvl1pPr>
            <a:lvl2pPr marL="880485" indent="0" algn="ctr">
              <a:buNone/>
              <a:defRPr sz="3852"/>
            </a:lvl2pPr>
            <a:lvl3pPr marL="1760968" indent="0" algn="ctr">
              <a:buNone/>
              <a:defRPr sz="3467"/>
            </a:lvl3pPr>
            <a:lvl4pPr marL="2641453" indent="0" algn="ctr">
              <a:buNone/>
              <a:defRPr sz="3081"/>
            </a:lvl4pPr>
            <a:lvl5pPr marL="3521937" indent="0" algn="ctr">
              <a:buNone/>
              <a:defRPr sz="3081"/>
            </a:lvl5pPr>
            <a:lvl6pPr marL="4402421" indent="0" algn="ctr">
              <a:buNone/>
              <a:defRPr sz="3081"/>
            </a:lvl6pPr>
            <a:lvl7pPr marL="5282905" indent="0" algn="ctr">
              <a:buNone/>
              <a:defRPr sz="3081"/>
            </a:lvl7pPr>
            <a:lvl8pPr marL="6163390" indent="0" algn="ctr">
              <a:buNone/>
              <a:defRPr sz="3081"/>
            </a:lvl8pPr>
            <a:lvl9pPr marL="7043873" indent="0" algn="ctr">
              <a:buNone/>
              <a:defRPr sz="3081"/>
            </a:lvl9pPr>
          </a:lstStyle>
          <a:p>
            <a:r>
              <a:rPr lang="ko-KR" altLang="en-US" smtClean="0"/>
              <a:t>이제야앱 </a:t>
            </a:r>
            <a:r>
              <a:rPr lang="en-US" altLang="ko-KR" smtClean="0"/>
              <a:t>Storyboard</a:t>
            </a:r>
            <a:endParaRPr lang="en-US" altLang="ko-KR" dirty="0"/>
          </a:p>
        </p:txBody>
      </p:sp>
      <p:sp>
        <p:nvSpPr>
          <p:cNvPr id="6" name="직사각형 5"/>
          <p:cNvSpPr/>
          <p:nvPr userDrawn="1"/>
        </p:nvSpPr>
        <p:spPr>
          <a:xfrm>
            <a:off x="6993265" y="4116"/>
            <a:ext cx="1026785" cy="3089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기능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8020050" y="3143"/>
            <a:ext cx="5599699" cy="296401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880485" indent="0">
              <a:buNone/>
              <a:defRPr sz="3852">
                <a:solidFill>
                  <a:schemeClr val="tx1">
                    <a:tint val="75000"/>
                  </a:schemeClr>
                </a:solidFill>
              </a:defRPr>
            </a:lvl2pPr>
            <a:lvl3pPr marL="1760968" indent="0">
              <a:buNone/>
              <a:defRPr sz="3467">
                <a:solidFill>
                  <a:schemeClr val="tx1">
                    <a:tint val="75000"/>
                  </a:schemeClr>
                </a:solidFill>
              </a:defRPr>
            </a:lvl3pPr>
            <a:lvl4pPr marL="2641453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4pPr>
            <a:lvl5pPr marL="3521937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5pPr>
            <a:lvl6pPr marL="4402421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6pPr>
            <a:lvl7pPr marL="5282905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7pPr>
            <a:lvl8pPr marL="6163390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8pPr>
            <a:lvl9pPr marL="7043873" indent="0">
              <a:buNone/>
              <a:defRPr sz="308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기능명</a:t>
            </a:r>
            <a:endParaRPr lang="ko-KR" altLang="en-US" dirty="0" smtClean="0"/>
          </a:p>
        </p:txBody>
      </p:sp>
      <p:sp>
        <p:nvSpPr>
          <p:cNvPr id="13" name="직사각형 12"/>
          <p:cNvSpPr/>
          <p:nvPr userDrawn="1"/>
        </p:nvSpPr>
        <p:spPr>
          <a:xfrm>
            <a:off x="13619750" y="4120"/>
            <a:ext cx="750300" cy="30891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형태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14370051" y="18909"/>
            <a:ext cx="3243212" cy="280636"/>
          </a:xfrm>
        </p:spPr>
        <p:txBody>
          <a:bodyPr vert="horz" lIns="91440" tIns="45720" rIns="91440" bIns="45720" rtlCol="0" anchor="ctr" anchorCtr="0">
            <a:normAutofit/>
          </a:bodyPr>
          <a:lstStyle>
            <a:lvl1pPr>
              <a:defRPr lang="ko-KR" altLang="en-US" sz="1600" baseline="0" dirty="0" smtClean="0"/>
            </a:lvl1pPr>
          </a:lstStyle>
          <a:p>
            <a:pPr marL="0" lvl="0" indent="0" algn="ctr">
              <a:buNone/>
            </a:pPr>
            <a:r>
              <a:rPr lang="ko-KR" altLang="en-US" dirty="0" smtClean="0"/>
              <a:t>형태</a:t>
            </a:r>
          </a:p>
        </p:txBody>
      </p:sp>
    </p:spTree>
    <p:extLst>
      <p:ext uri="{BB962C8B-B14F-4D97-AF65-F5344CB8AC3E}">
        <p14:creationId xmlns:p14="http://schemas.microsoft.com/office/powerpoint/2010/main" val="1169964793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120">
          <p15:clr>
            <a:srgbClr val="FBAE40"/>
          </p15:clr>
        </p15:guide>
        <p15:guide id="2" pos="5547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10065" y="145652"/>
            <a:ext cx="4690450" cy="472186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400" baseline="0">
                <a:solidFill>
                  <a:srgbClr val="3399FF"/>
                </a:solidFill>
              </a:defRPr>
            </a:lvl1pPr>
            <a:lvl2pPr marL="880485" indent="0" algn="ctr">
              <a:buNone/>
              <a:defRPr sz="3852"/>
            </a:lvl2pPr>
            <a:lvl3pPr marL="1760968" indent="0" algn="ctr">
              <a:buNone/>
              <a:defRPr sz="3467"/>
            </a:lvl3pPr>
            <a:lvl4pPr marL="2641453" indent="0" algn="ctr">
              <a:buNone/>
              <a:defRPr sz="3081"/>
            </a:lvl4pPr>
            <a:lvl5pPr marL="3521937" indent="0" algn="ctr">
              <a:buNone/>
              <a:defRPr sz="3081"/>
            </a:lvl5pPr>
            <a:lvl6pPr marL="4402421" indent="0" algn="ctr">
              <a:buNone/>
              <a:defRPr sz="3081"/>
            </a:lvl6pPr>
            <a:lvl7pPr marL="5282905" indent="0" algn="ctr">
              <a:buNone/>
              <a:defRPr sz="3081"/>
            </a:lvl7pPr>
            <a:lvl8pPr marL="6163390" indent="0" algn="ctr">
              <a:buNone/>
              <a:defRPr sz="3081"/>
            </a:lvl8pPr>
            <a:lvl9pPr marL="7043873" indent="0" algn="ctr">
              <a:buNone/>
              <a:defRPr sz="3081"/>
            </a:lvl9pPr>
          </a:lstStyle>
          <a:p>
            <a:r>
              <a:rPr lang="ko-KR" altLang="en-US" smtClean="0"/>
              <a:t>제목</a:t>
            </a:r>
            <a:endParaRPr lang="en-US" dirty="0"/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0065" y="630195"/>
            <a:ext cx="17002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775896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120">
          <p15:clr>
            <a:srgbClr val="FBAE40"/>
          </p15:clr>
        </p15:guide>
        <p15:guide id="2" pos="554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 userDrawn="1"/>
        </p:nvCxnSpPr>
        <p:spPr>
          <a:xfrm>
            <a:off x="210065" y="630195"/>
            <a:ext cx="1700289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86779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120">
          <p15:clr>
            <a:srgbClr val="FBAE40"/>
          </p15:clr>
        </p15:guide>
        <p15:guide id="2" pos="554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2822778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3120">
          <p15:clr>
            <a:srgbClr val="FBAE40"/>
          </p15:clr>
        </p15:guide>
        <p15:guide id="2" pos="5547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>
            <a:off x="12652939" y="0"/>
            <a:ext cx="0" cy="990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8471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0697" y="527404"/>
            <a:ext cx="15188744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0697" y="2637014"/>
            <a:ext cx="15188744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10697" y="9181395"/>
            <a:ext cx="3962281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2ED3F2-8C9F-354C-AA94-BB052DAABBF2}" type="datetimeFigureOut">
              <a:rPr lang="ru-RU" smtClean="0"/>
              <a:pPr/>
              <a:t>02.04.2021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33358" y="9181395"/>
            <a:ext cx="5943422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437160" y="9181395"/>
            <a:ext cx="3962281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51BA2-B3B8-204A-8518-0F9EA34408B1}" type="slidenum">
              <a:rPr lang="ru-RU" smtClean="0"/>
              <a:pPr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55719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50" r:id="rId4"/>
    <p:sldLayoutId id="2147483754" r:id="rId5"/>
    <p:sldLayoutId id="2147483753" r:id="rId6"/>
    <p:sldLayoutId id="2147483751" r:id="rId7"/>
    <p:sldLayoutId id="2147483752" r:id="rId8"/>
    <p:sldLayoutId id="2147483736" r:id="rId9"/>
    <p:sldLayoutId id="2147483737" r:id="rId10"/>
  </p:sldLayoutIdLst>
  <p:txStyles>
    <p:titleStyle>
      <a:lvl1pPr algn="l" defTabSz="1320759" rtl="0" eaLnBrk="1" latinLnBrk="1" hangingPunct="1">
        <a:lnSpc>
          <a:spcPct val="90000"/>
        </a:lnSpc>
        <a:spcBef>
          <a:spcPct val="0"/>
        </a:spcBef>
        <a:buNone/>
        <a:defRPr sz="63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0190" indent="-330190" algn="l" defTabSz="1320759" rtl="0" eaLnBrk="1" latinLnBrk="1" hangingPunct="1">
        <a:lnSpc>
          <a:spcPct val="90000"/>
        </a:lnSpc>
        <a:spcBef>
          <a:spcPts val="1444"/>
        </a:spcBef>
        <a:buFont typeface="Arial" panose="020B0604020202020204" pitchFamily="34" charset="0"/>
        <a:buChar char="•"/>
        <a:defRPr sz="4044" kern="1200">
          <a:solidFill>
            <a:schemeClr val="tx1"/>
          </a:solidFill>
          <a:latin typeface="+mn-lt"/>
          <a:ea typeface="+mn-ea"/>
          <a:cs typeface="+mn-cs"/>
        </a:defRPr>
      </a:lvl1pPr>
      <a:lvl2pPr marL="990570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650949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3pPr>
      <a:lvl4pPr marL="2311329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971709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632088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Box 39"/>
          <p:cNvSpPr txBox="1"/>
          <p:nvPr/>
        </p:nvSpPr>
        <p:spPr>
          <a:xfrm>
            <a:off x="5281449" y="3485576"/>
            <a:ext cx="6321972" cy="34570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399" b="1" smtClean="0">
                <a:latin typeface="맑은 고딕" panose="020B0503020000020004" pitchFamily="50" charset="-127"/>
                <a:ea typeface="맑은 고딕" panose="020B0503020000020004" pitchFamily="50" charset="-127"/>
                <a:cs typeface="Karla" charset="0"/>
              </a:rPr>
              <a:t>시니어톡톡 이제야</a:t>
            </a:r>
            <a:endParaRPr lang="en-US" altLang="ko-KR" sz="6399" b="1" smtClean="0">
              <a:latin typeface="맑은 고딕" panose="020B0503020000020004" pitchFamily="50" charset="-127"/>
              <a:ea typeface="맑은 고딕" panose="020B0503020000020004" pitchFamily="50" charset="-127"/>
              <a:cs typeface="Karla" charset="0"/>
            </a:endParaRPr>
          </a:p>
          <a:p>
            <a:pPr algn="ctr"/>
            <a:r>
              <a:rPr lang="ko-KR" altLang="en-US" sz="6399" b="1" smtClean="0">
                <a:latin typeface="맑은 고딕" panose="020B0503020000020004" pitchFamily="50" charset="-127"/>
                <a:ea typeface="맑은 고딕" panose="020B0503020000020004" pitchFamily="50" charset="-127"/>
                <a:cs typeface="Karla" charset="0"/>
              </a:rPr>
              <a:t>스토리보드</a:t>
            </a:r>
            <a:endParaRPr lang="en-US" altLang="ko-KR" sz="6399" b="1" dirty="0">
              <a:latin typeface="맑은 고딕" panose="020B0503020000020004" pitchFamily="50" charset="-127"/>
              <a:ea typeface="맑은 고딕" panose="020B0503020000020004" pitchFamily="50" charset="-127"/>
              <a:cs typeface="Karla" charset="0"/>
            </a:endParaRPr>
          </a:p>
          <a:p>
            <a:pPr algn="ctr"/>
            <a:r>
              <a:rPr lang="en-US" sz="2667" b="1" smtClean="0">
                <a:latin typeface="맑은 고딕" panose="020B0503020000020004" pitchFamily="50" charset="-127"/>
                <a:ea typeface="맑은 고딕" panose="020B0503020000020004" pitchFamily="50" charset="-127"/>
                <a:cs typeface="Karla" charset="0"/>
              </a:rPr>
              <a:t>(</a:t>
            </a:r>
            <a:r>
              <a:rPr lang="ko-KR" altLang="en-US" sz="2667" b="1" smtClean="0">
                <a:latin typeface="맑은 고딕" panose="020B0503020000020004" pitchFamily="50" charset="-127"/>
                <a:ea typeface="맑은 고딕" panose="020B0503020000020004" pitchFamily="50" charset="-127"/>
                <a:cs typeface="Karla" charset="0"/>
              </a:rPr>
              <a:t>리브온 </a:t>
            </a:r>
            <a:r>
              <a:rPr lang="en-US" altLang="ko-KR" sz="2667" b="1" smtClean="0">
                <a:latin typeface="맑은 고딕" panose="020B0503020000020004" pitchFamily="50" charset="-127"/>
                <a:ea typeface="맑은 고딕" panose="020B0503020000020004" pitchFamily="50" charset="-127"/>
                <a:cs typeface="Karla" charset="0"/>
              </a:rPr>
              <a:t>2021)</a:t>
            </a:r>
            <a:endParaRPr lang="ru-RU" sz="2667" b="1" dirty="0">
              <a:latin typeface="Karla" charset="0"/>
              <a:ea typeface="맑은 고딕" panose="020B0503020000020004" pitchFamily="50" charset="-127"/>
              <a:cs typeface="Karla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706054" y="2773465"/>
            <a:ext cx="2365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Karla" charset="0"/>
              </a:rPr>
              <a:t>Welcome</a:t>
            </a:r>
            <a:endParaRPr lang="ru-RU" sz="2400" dirty="0">
              <a:solidFill>
                <a:schemeClr val="bg1"/>
              </a:solidFill>
              <a:latin typeface="Karla" charset="0"/>
              <a:ea typeface="맑은 고딕" panose="020B0503020000020004" pitchFamily="50" charset="-127"/>
              <a:cs typeface="Karla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26744" y="1364392"/>
            <a:ext cx="463139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mtClean="0">
                <a:solidFill>
                  <a:schemeClr val="accent5">
                    <a:lumMod val="7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이제 시작하는 </a:t>
            </a:r>
            <a:endParaRPr lang="en-US" altLang="ko-KR" sz="4000" smtClean="0">
              <a:solidFill>
                <a:schemeClr val="accent5">
                  <a:lumMod val="7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  <a:p>
            <a:pPr algn="ctr"/>
            <a:r>
              <a:rPr lang="ko-KR" altLang="en-US" sz="4000" smtClean="0">
                <a:solidFill>
                  <a:schemeClr val="accent5">
                    <a:lumMod val="7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어른들의 </a:t>
            </a:r>
            <a:endParaRPr lang="en-US" altLang="ko-KR" sz="4000" smtClean="0">
              <a:solidFill>
                <a:schemeClr val="accent5">
                  <a:lumMod val="7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  <a:p>
            <a:pPr algn="ctr"/>
            <a:r>
              <a:rPr lang="ko-KR" altLang="en-US" sz="4000" smtClean="0">
                <a:solidFill>
                  <a:schemeClr val="accent5">
                    <a:lumMod val="75000"/>
                  </a:schemeClr>
                </a:solidFill>
                <a:latin typeface="HY바다M" panose="02030600000101010101" pitchFamily="18" charset="-127"/>
                <a:ea typeface="HY바다M" panose="02030600000101010101" pitchFamily="18" charset="-127"/>
              </a:rPr>
              <a:t>아름다운 삶의 시작</a:t>
            </a:r>
            <a:endParaRPr lang="ko-KR" altLang="en-US" sz="4000" smtClean="0">
              <a:solidFill>
                <a:schemeClr val="accent5">
                  <a:lumMod val="75000"/>
                </a:schemeClr>
              </a:solidFill>
              <a:latin typeface="HY바다M" panose="02030600000101010101" pitchFamily="18" charset="-127"/>
              <a:ea typeface="HY바다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3378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8000"/>
              <a:t>1</a:t>
            </a:r>
            <a:r>
              <a:rPr lang="en-US" altLang="ko-KR" sz="8000" smtClean="0"/>
              <a:t>. </a:t>
            </a:r>
            <a:r>
              <a:rPr lang="ko-KR" altLang="en-US" sz="8000" smtClean="0"/>
              <a:t>목록</a:t>
            </a:r>
            <a:endParaRPr lang="ko-KR" altLang="en-US" sz="8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sz="3733" dirty="0"/>
          </a:p>
        </p:txBody>
      </p:sp>
    </p:spTree>
    <p:extLst>
      <p:ext uri="{BB962C8B-B14F-4D97-AF65-F5344CB8AC3E}">
        <p14:creationId xmlns:p14="http://schemas.microsoft.com/office/powerpoint/2010/main" val="415520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5378659" y="4078821"/>
            <a:ext cx="3656920" cy="137418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000" smtClean="0">
                <a:solidFill>
                  <a:schemeClr val="tx1"/>
                </a:solidFill>
              </a:rPr>
              <a:t>주식회사 리브온</a:t>
            </a:r>
            <a:endParaRPr lang="en-US" altLang="ko-KR" sz="1000" smtClean="0">
              <a:solidFill>
                <a:schemeClr val="tx1"/>
              </a:solidFill>
            </a:endParaRPr>
          </a:p>
          <a:p>
            <a:endParaRPr lang="en-US" altLang="ko-KR" sz="1000">
              <a:solidFill>
                <a:schemeClr val="tx1"/>
              </a:solidFill>
            </a:endParaRPr>
          </a:p>
          <a:p>
            <a:r>
              <a:rPr lang="ko-KR" altLang="en-US" sz="1000" smtClean="0">
                <a:solidFill>
                  <a:schemeClr val="tx1"/>
                </a:solidFill>
              </a:rPr>
              <a:t>㈜리브온은 통신판매 중개자로서 통신판매의 당사자가 아니며 서비스 및 상품의 예약</a:t>
            </a:r>
            <a:r>
              <a:rPr lang="en-US" altLang="ko-KR" sz="1000" smtClean="0">
                <a:solidFill>
                  <a:schemeClr val="tx1"/>
                </a:solidFill>
              </a:rPr>
              <a:t>, </a:t>
            </a:r>
            <a:r>
              <a:rPr lang="ko-KR" altLang="en-US" sz="1000" smtClean="0">
                <a:solidFill>
                  <a:schemeClr val="tx1"/>
                </a:solidFill>
              </a:rPr>
              <a:t>이용과 환불 등과 관련한 의무와 책임은 각 판매자나 시설에게 있습니다</a:t>
            </a:r>
            <a:r>
              <a:rPr lang="en-US" altLang="ko-KR" sz="1000" smtClean="0">
                <a:solidFill>
                  <a:schemeClr val="tx1"/>
                </a:solidFill>
              </a:rPr>
              <a:t>. </a:t>
            </a:r>
          </a:p>
          <a:p>
            <a:r>
              <a:rPr lang="ko-KR" altLang="en-US" sz="1000" b="1" smtClean="0">
                <a:solidFill>
                  <a:schemeClr val="tx1"/>
                </a:solidFill>
              </a:rPr>
              <a:t>개인정보 처리방침 </a:t>
            </a:r>
            <a:r>
              <a:rPr lang="en-US" altLang="ko-KR" sz="1000" smtClean="0">
                <a:solidFill>
                  <a:schemeClr val="tx1"/>
                </a:solidFill>
              </a:rPr>
              <a:t>| </a:t>
            </a:r>
            <a:r>
              <a:rPr lang="ko-KR" altLang="en-US" sz="1000" smtClean="0">
                <a:solidFill>
                  <a:schemeClr val="tx1"/>
                </a:solidFill>
              </a:rPr>
              <a:t>서비스 이용약관 </a:t>
            </a:r>
            <a:r>
              <a:rPr lang="en-US" altLang="ko-KR" sz="1000" smtClean="0">
                <a:solidFill>
                  <a:schemeClr val="tx1"/>
                </a:solidFill>
              </a:rPr>
              <a:t>| </a:t>
            </a:r>
            <a:r>
              <a:rPr lang="ko-KR" altLang="en-US" sz="1000" smtClean="0">
                <a:solidFill>
                  <a:schemeClr val="tx1"/>
                </a:solidFill>
              </a:rPr>
              <a:t>사업자 정보 확인</a:t>
            </a:r>
            <a:endParaRPr lang="en-US" altLang="ko-KR" sz="1000" smtClean="0">
              <a:solidFill>
                <a:schemeClr val="tx1"/>
              </a:solidFill>
            </a:endParaRPr>
          </a:p>
          <a:p>
            <a:endParaRPr lang="ko-KR" altLang="en-US" sz="1000" smtClean="0">
              <a:solidFill>
                <a:schemeClr val="tx1"/>
              </a:solidFill>
            </a:endParaRPr>
          </a:p>
        </p:txBody>
      </p:sp>
      <p:sp>
        <p:nvSpPr>
          <p:cNvPr id="29" name="부제목 2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mtClean="0"/>
              <a:t>메인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mtClean="0"/>
              <a:t>네이티브앱</a:t>
            </a:r>
            <a:r>
              <a:rPr lang="en-US" altLang="ko-KR" smtClean="0"/>
              <a:t>-</a:t>
            </a:r>
            <a:r>
              <a:rPr lang="ko-KR" altLang="en-US" smtClean="0"/>
              <a:t>스크롤</a:t>
            </a:r>
            <a:endParaRPr lang="ko-KR" altLang="en-US"/>
          </a:p>
        </p:txBody>
      </p:sp>
      <p:grpSp>
        <p:nvGrpSpPr>
          <p:cNvPr id="46" name="그룹 45"/>
          <p:cNvGrpSpPr/>
          <p:nvPr/>
        </p:nvGrpSpPr>
        <p:grpSpPr>
          <a:xfrm>
            <a:off x="12109623" y="429406"/>
            <a:ext cx="5301050" cy="799749"/>
            <a:chOff x="11825415" y="1050324"/>
            <a:chExt cx="5301050" cy="1346887"/>
          </a:xfrm>
          <a:noFill/>
        </p:grpSpPr>
        <p:sp>
          <p:nvSpPr>
            <p:cNvPr id="47" name="직사각형 46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smtClean="0">
                  <a:solidFill>
                    <a:schemeClr val="tx1"/>
                  </a:solidFill>
                </a:rPr>
                <a:t>네비게이션은 항상 상단</a:t>
              </a:r>
              <a:endParaRPr lang="en-US" altLang="ko-KR" sz="1100" smtClean="0">
                <a:solidFill>
                  <a:schemeClr val="tx1"/>
                </a:solidFill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네비게이션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5824975" y="5118098"/>
            <a:ext cx="2482850" cy="2540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제휴 문의 </a:t>
            </a:r>
            <a:r>
              <a:rPr lang="en-US" altLang="ko-KR" sz="1200" smtClean="0">
                <a:solidFill>
                  <a:schemeClr val="tx1"/>
                </a:solidFill>
              </a:rPr>
              <a:t>(</a:t>
            </a:r>
            <a:r>
              <a:rPr lang="ko-KR" altLang="en-US" sz="1200" smtClean="0">
                <a:solidFill>
                  <a:schemeClr val="tx1"/>
                </a:solidFill>
              </a:rPr>
              <a:t>시설</a:t>
            </a:r>
            <a:r>
              <a:rPr lang="en-US" altLang="ko-KR" sz="1200" smtClean="0">
                <a:solidFill>
                  <a:schemeClr val="tx1"/>
                </a:solidFill>
              </a:rPr>
              <a:t>/</a:t>
            </a:r>
            <a:r>
              <a:rPr lang="ko-KR" altLang="en-US" sz="1200" smtClean="0">
                <a:solidFill>
                  <a:schemeClr val="tx1"/>
                </a:solidFill>
              </a:rPr>
              <a:t>서비스 등록</a:t>
            </a:r>
            <a:r>
              <a:rPr lang="en-US" altLang="ko-KR" sz="1200" smtClean="0">
                <a:solidFill>
                  <a:schemeClr val="tx1"/>
                </a:solidFill>
              </a:rPr>
              <a:t>)</a:t>
            </a:r>
            <a:endParaRPr lang="ko-KR" altLang="en-US" sz="1200" smtClean="0">
              <a:solidFill>
                <a:schemeClr val="tx1"/>
              </a:solidFill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805861" y="7121716"/>
            <a:ext cx="3015521" cy="436981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3551900" y="7256870"/>
            <a:ext cx="173615" cy="175786"/>
            <a:chOff x="6575050" y="1209249"/>
            <a:chExt cx="62865" cy="71437"/>
          </a:xfrm>
        </p:grpSpPr>
        <p:sp>
          <p:nvSpPr>
            <p:cNvPr id="42" name="타원 41"/>
            <p:cNvSpPr/>
            <p:nvPr/>
          </p:nvSpPr>
          <p:spPr>
            <a:xfrm>
              <a:off x="6575050" y="1209249"/>
              <a:ext cx="47304" cy="50190"/>
            </a:xfrm>
            <a:prstGeom prst="ellipse">
              <a:avLst/>
            </a:prstGeom>
            <a:noFill/>
            <a:ln w="2857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cxnSp>
          <p:nvCxnSpPr>
            <p:cNvPr id="43" name="직선 연결선 42"/>
            <p:cNvCxnSpPr>
              <a:stCxn id="42" idx="5"/>
            </p:cNvCxnSpPr>
            <p:nvPr/>
          </p:nvCxnSpPr>
          <p:spPr>
            <a:xfrm>
              <a:off x="6615427" y="1252089"/>
              <a:ext cx="22488" cy="28597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타원 16"/>
          <p:cNvSpPr/>
          <p:nvPr/>
        </p:nvSpPr>
        <p:spPr>
          <a:xfrm>
            <a:off x="647212" y="3123126"/>
            <a:ext cx="639626" cy="5973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아이콘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95156" y="373138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/>
              <a:t>요양</a:t>
            </a:r>
          </a:p>
        </p:txBody>
      </p:sp>
      <p:sp>
        <p:nvSpPr>
          <p:cNvPr id="50" name="타원 49"/>
          <p:cNvSpPr/>
          <p:nvPr/>
        </p:nvSpPr>
        <p:spPr>
          <a:xfrm>
            <a:off x="1945087" y="3123126"/>
            <a:ext cx="639626" cy="5973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아이콘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779030" y="3731382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/>
              <a:t>치유</a:t>
            </a:r>
            <a:r>
              <a:rPr lang="en-US" altLang="ko-KR" sz="1400" smtClean="0"/>
              <a:t>/</a:t>
            </a:r>
            <a:r>
              <a:rPr lang="ko-KR" altLang="en-US" sz="1400" smtClean="0"/>
              <a:t>인지</a:t>
            </a:r>
          </a:p>
        </p:txBody>
      </p:sp>
      <p:sp>
        <p:nvSpPr>
          <p:cNvPr id="52" name="타원 51"/>
          <p:cNvSpPr/>
          <p:nvPr/>
        </p:nvSpPr>
        <p:spPr>
          <a:xfrm>
            <a:off x="3242961" y="3123126"/>
            <a:ext cx="639626" cy="5973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아이콘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290904" y="3731382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/>
              <a:t>거주</a:t>
            </a:r>
          </a:p>
        </p:txBody>
      </p:sp>
      <p:sp>
        <p:nvSpPr>
          <p:cNvPr id="55" name="타원 54"/>
          <p:cNvSpPr/>
          <p:nvPr/>
        </p:nvSpPr>
        <p:spPr>
          <a:xfrm>
            <a:off x="638754" y="4239586"/>
            <a:ext cx="639626" cy="5973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아이콘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86697" y="4847842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/>
              <a:t>만남</a:t>
            </a:r>
          </a:p>
        </p:txBody>
      </p:sp>
      <p:sp>
        <p:nvSpPr>
          <p:cNvPr id="57" name="타원 56"/>
          <p:cNvSpPr/>
          <p:nvPr/>
        </p:nvSpPr>
        <p:spPr>
          <a:xfrm>
            <a:off x="1936629" y="4239586"/>
            <a:ext cx="639626" cy="5973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아이콘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984572" y="4847842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/>
              <a:t>여행</a:t>
            </a:r>
          </a:p>
        </p:txBody>
      </p:sp>
      <p:sp>
        <p:nvSpPr>
          <p:cNvPr id="59" name="타원 58"/>
          <p:cNvSpPr/>
          <p:nvPr/>
        </p:nvSpPr>
        <p:spPr>
          <a:xfrm>
            <a:off x="3234503" y="4239586"/>
            <a:ext cx="639626" cy="5973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아이콘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282446" y="484784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/>
              <a:t>건강</a:t>
            </a:r>
          </a:p>
        </p:txBody>
      </p:sp>
      <p:sp>
        <p:nvSpPr>
          <p:cNvPr id="62" name="타원 61"/>
          <p:cNvSpPr/>
          <p:nvPr/>
        </p:nvSpPr>
        <p:spPr>
          <a:xfrm>
            <a:off x="638754" y="5345369"/>
            <a:ext cx="639626" cy="5973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아이콘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686697" y="5953625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/>
              <a:t>운동</a:t>
            </a:r>
          </a:p>
        </p:txBody>
      </p:sp>
      <p:sp>
        <p:nvSpPr>
          <p:cNvPr id="69" name="타원 68"/>
          <p:cNvSpPr/>
          <p:nvPr/>
        </p:nvSpPr>
        <p:spPr>
          <a:xfrm>
            <a:off x="1936629" y="5345369"/>
            <a:ext cx="639626" cy="5973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아이콘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984572" y="5953625"/>
            <a:ext cx="543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/>
              <a:t>취미</a:t>
            </a:r>
          </a:p>
        </p:txBody>
      </p:sp>
      <p:sp>
        <p:nvSpPr>
          <p:cNvPr id="71" name="타원 70"/>
          <p:cNvSpPr/>
          <p:nvPr/>
        </p:nvSpPr>
        <p:spPr>
          <a:xfrm>
            <a:off x="3234503" y="5345369"/>
            <a:ext cx="639626" cy="59735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45720" rIns="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>
                <a:solidFill>
                  <a:schemeClr val="tx1"/>
                </a:solidFill>
              </a:rPr>
              <a:t>아이콘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068446" y="5953625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mtClean="0"/>
              <a:t>예술</a:t>
            </a:r>
            <a:r>
              <a:rPr lang="en-US" altLang="ko-KR" sz="1400" smtClean="0"/>
              <a:t>/</a:t>
            </a:r>
            <a:r>
              <a:rPr lang="ko-KR" altLang="en-US" sz="1400" smtClean="0"/>
              <a:t>교양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5378659" y="761411"/>
            <a:ext cx="3656920" cy="469159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77850" y="6728549"/>
            <a:ext cx="26837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원하는 행복거리를 찾아 보세요</a:t>
            </a:r>
            <a:r>
              <a:rPr lang="en-US" altLang="ko-KR" sz="1400" smtClean="0"/>
              <a:t>.</a:t>
            </a:r>
            <a:endParaRPr lang="ko-KR" altLang="en-US" sz="1400" smtClean="0"/>
          </a:p>
        </p:txBody>
      </p:sp>
      <p:sp>
        <p:nvSpPr>
          <p:cNvPr id="80" name="직사각형 79"/>
          <p:cNvSpPr/>
          <p:nvPr/>
        </p:nvSpPr>
        <p:spPr>
          <a:xfrm>
            <a:off x="5602302" y="1117865"/>
            <a:ext cx="3294563" cy="7127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건강 측정</a:t>
            </a:r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5602302" y="2487340"/>
            <a:ext cx="1548224" cy="11067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채널 최신 포스팅</a:t>
            </a:r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436745" y="1297458"/>
            <a:ext cx="3669485" cy="15621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오늘의 추천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/>
            <a:endParaRPr lang="en-US" altLang="ko-KR">
              <a:solidFill>
                <a:schemeClr val="tx1"/>
              </a:solidFill>
            </a:endParaRPr>
          </a:p>
          <a:p>
            <a:pPr algn="ctr"/>
            <a:endParaRPr lang="en-US" altLang="ko-KR" smtClean="0">
              <a:solidFill>
                <a:schemeClr val="tx1"/>
              </a:solidFill>
            </a:endParaRPr>
          </a:p>
          <a:p>
            <a:pPr algn="ctr"/>
            <a:r>
              <a:rPr lang="ko-KR" altLang="ko-KR" sz="1200" smtClean="0">
                <a:solidFill>
                  <a:schemeClr val="tx1"/>
                </a:solidFill>
              </a:rPr>
              <a:t>○</a:t>
            </a:r>
            <a:r>
              <a:rPr lang="ko-KR" altLang="en-US" sz="1200" smtClean="0">
                <a:solidFill>
                  <a:schemeClr val="tx1"/>
                </a:solidFill>
              </a:rPr>
              <a:t>○●○○</a:t>
            </a:r>
          </a:p>
        </p:txBody>
      </p:sp>
      <p:sp>
        <p:nvSpPr>
          <p:cNvPr id="83" name="직사각형 82"/>
          <p:cNvSpPr/>
          <p:nvPr/>
        </p:nvSpPr>
        <p:spPr>
          <a:xfrm>
            <a:off x="7359622" y="2487340"/>
            <a:ext cx="1548224" cy="110675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prstClr val="black"/>
                </a:solidFill>
              </a:rPr>
              <a:t>채널 최신 포스팅</a:t>
            </a:r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347656" y="215629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최신정보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6847803" y="79845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/>
              <a:t>최신정보</a:t>
            </a:r>
          </a:p>
        </p:txBody>
      </p:sp>
      <p:sp>
        <p:nvSpPr>
          <p:cNvPr id="28" name="사각형 설명선 27"/>
          <p:cNvSpPr/>
          <p:nvPr/>
        </p:nvSpPr>
        <p:spPr>
          <a:xfrm>
            <a:off x="9652000" y="1117864"/>
            <a:ext cx="1511300" cy="914135"/>
          </a:xfrm>
          <a:prstGeom prst="wedgeRectCallout">
            <a:avLst>
              <a:gd name="adj1" fmla="val -65371"/>
              <a:gd name="adj2" fmla="val 1914"/>
            </a:avLst>
          </a:prstGeom>
          <a:solidFill>
            <a:srgbClr val="FFC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/>
                </a:solidFill>
              </a:rPr>
              <a:t>측정을 이미 마친 경우 대체제 필요</a:t>
            </a:r>
            <a:r>
              <a:rPr lang="en-US" altLang="ko-KR" sz="1200" smtClean="0">
                <a:solidFill>
                  <a:schemeClr val="tx1"/>
                </a:solidFill>
              </a:rPr>
              <a:t>: </a:t>
            </a:r>
            <a:r>
              <a:rPr lang="ko-KR" altLang="en-US" sz="1200" smtClean="0">
                <a:solidFill>
                  <a:schemeClr val="tx1"/>
                </a:solidFill>
              </a:rPr>
              <a:t>건강상태에 맞는 큐레이션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436746" y="761411"/>
            <a:ext cx="3669484" cy="5247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b="1" smtClean="0">
                <a:solidFill>
                  <a:schemeClr val="tx1"/>
                </a:solidFill>
              </a:rPr>
              <a:t>이제야</a:t>
            </a:r>
            <a:r>
              <a:rPr lang="en-US" altLang="ko-KR" sz="1400" smtClean="0">
                <a:solidFill>
                  <a:schemeClr val="tx1"/>
                </a:solidFill>
              </a:rPr>
              <a:t>	                		</a:t>
            </a:r>
            <a:r>
              <a:rPr lang="ko-KR" altLang="en-US" sz="1400" smtClean="0">
                <a:solidFill>
                  <a:schemeClr val="tx1"/>
                </a:solidFill>
              </a:rPr>
              <a:t>나야나</a:t>
            </a:r>
          </a:p>
        </p:txBody>
      </p:sp>
      <p:sp>
        <p:nvSpPr>
          <p:cNvPr id="10" name="아래쪽 화살표 9"/>
          <p:cNvSpPr/>
          <p:nvPr/>
        </p:nvSpPr>
        <p:spPr>
          <a:xfrm>
            <a:off x="1766364" y="7768272"/>
            <a:ext cx="1112759" cy="395417"/>
          </a:xfrm>
          <a:prstGeom prst="downArrow">
            <a:avLst>
              <a:gd name="adj1" fmla="val 67650"/>
              <a:gd name="adj2" fmla="val 5000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이어짐</a:t>
            </a:r>
          </a:p>
        </p:txBody>
      </p:sp>
      <p:sp>
        <p:nvSpPr>
          <p:cNvPr id="54" name="아래쪽 화살표 53"/>
          <p:cNvSpPr/>
          <p:nvPr/>
        </p:nvSpPr>
        <p:spPr>
          <a:xfrm>
            <a:off x="6637855" y="358383"/>
            <a:ext cx="1112759" cy="395417"/>
          </a:xfrm>
          <a:prstGeom prst="downArrow">
            <a:avLst>
              <a:gd name="adj1" fmla="val 67650"/>
              <a:gd name="adj2" fmla="val 50000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이어짐</a:t>
            </a:r>
          </a:p>
        </p:txBody>
      </p:sp>
    </p:spTree>
    <p:extLst>
      <p:ext uri="{BB962C8B-B14F-4D97-AF65-F5344CB8AC3E}">
        <p14:creationId xmlns:p14="http://schemas.microsoft.com/office/powerpoint/2010/main" val="213902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8000"/>
              <a:t>1</a:t>
            </a:r>
            <a:r>
              <a:rPr lang="en-US" altLang="ko-KR" sz="8000" smtClean="0"/>
              <a:t>. </a:t>
            </a:r>
            <a:r>
              <a:rPr lang="ko-KR" altLang="en-US" sz="8000" smtClean="0"/>
              <a:t>목록</a:t>
            </a:r>
            <a:endParaRPr lang="ko-KR" altLang="en-US" sz="8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sz="3733" dirty="0"/>
          </a:p>
        </p:txBody>
      </p:sp>
    </p:spTree>
    <p:extLst>
      <p:ext uri="{BB962C8B-B14F-4D97-AF65-F5344CB8AC3E}">
        <p14:creationId xmlns:p14="http://schemas.microsoft.com/office/powerpoint/2010/main" val="3694068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36746" y="1248030"/>
            <a:ext cx="3656918" cy="4942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/>
          <a:srcRect l="59784" t="48150" r="25974" b="38396"/>
          <a:stretch/>
        </p:blipFill>
        <p:spPr>
          <a:xfrm>
            <a:off x="628298" y="7342319"/>
            <a:ext cx="1268645" cy="127000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431" b="15588"/>
          <a:stretch/>
        </p:blipFill>
        <p:spPr>
          <a:xfrm>
            <a:off x="778061" y="4594061"/>
            <a:ext cx="3085141" cy="1256625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985" b="12493"/>
          <a:stretch/>
        </p:blipFill>
        <p:spPr>
          <a:xfrm>
            <a:off x="841634" y="2038032"/>
            <a:ext cx="2958199" cy="1259759"/>
          </a:xfrm>
          <a:prstGeom prst="rect">
            <a:avLst/>
          </a:prstGeom>
        </p:spPr>
      </p:pic>
      <p:sp>
        <p:nvSpPr>
          <p:cNvPr id="9" name="부제목 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mtClean="0"/>
              <a:t>목록 </a:t>
            </a:r>
            <a:r>
              <a:rPr lang="en-US" altLang="ko-KR" smtClean="0"/>
              <a:t>– </a:t>
            </a:r>
            <a:r>
              <a:rPr lang="ko-KR" altLang="en-US" smtClean="0"/>
              <a:t>등록 요양시설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/>
              <a:t>네이티브앱</a:t>
            </a:r>
            <a:r>
              <a:rPr lang="en-US" altLang="ko-KR"/>
              <a:t>-</a:t>
            </a:r>
            <a:r>
              <a:rPr lang="ko-KR" altLang="en-US"/>
              <a:t>스크롤</a:t>
            </a:r>
          </a:p>
        </p:txBody>
      </p:sp>
      <p:grpSp>
        <p:nvGrpSpPr>
          <p:cNvPr id="72" name="그룹 71"/>
          <p:cNvGrpSpPr/>
          <p:nvPr/>
        </p:nvGrpSpPr>
        <p:grpSpPr>
          <a:xfrm>
            <a:off x="12109623" y="429406"/>
            <a:ext cx="5301050" cy="830983"/>
            <a:chOff x="11825415" y="1050324"/>
            <a:chExt cx="5301050" cy="1346887"/>
          </a:xfrm>
          <a:noFill/>
        </p:grpSpPr>
        <p:sp>
          <p:nvSpPr>
            <p:cNvPr id="73" name="직사각형 72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오른쪽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vs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왼쪽</a:t>
              </a:r>
              <a:endParaRPr lang="en-US" altLang="ko-KR" sz="1100" smtClean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서브카테고리 네비게이션</a:t>
              </a:r>
              <a:endParaRPr lang="en-US" altLang="ko-KR" sz="1100" b="1">
                <a:solidFill>
                  <a:schemeClr val="tx1"/>
                </a:solidFill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508273" y="3361486"/>
            <a:ext cx="29867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latin typeface="+mn-ea"/>
              </a:rPr>
              <a:t>서울 강동 </a:t>
            </a:r>
            <a:r>
              <a:rPr lang="en-US" altLang="ko-KR" sz="1400" b="1" smtClean="0">
                <a:latin typeface="+mn-ea"/>
              </a:rPr>
              <a:t>| </a:t>
            </a:r>
            <a:r>
              <a:rPr lang="ko-KR" altLang="en-US" sz="1400" b="1" smtClean="0">
                <a:latin typeface="+mn-ea"/>
              </a:rPr>
              <a:t>롱라이프 엘더가든</a:t>
            </a:r>
            <a:endParaRPr lang="en-US" altLang="ko-KR" sz="1400" b="1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프리미엄을 더한 돌봄 서비스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400">
                <a:solidFill>
                  <a:srgbClr val="FFC000"/>
                </a:solidFill>
                <a:latin typeface="+mn-ea"/>
              </a:rPr>
              <a:t>★</a:t>
            </a:r>
            <a:r>
              <a:rPr lang="en-US" altLang="ko-KR" sz="1400">
                <a:latin typeface="+mn-ea"/>
              </a:rPr>
              <a:t> </a:t>
            </a:r>
            <a:r>
              <a:rPr lang="en-US" altLang="ko-KR" sz="1400">
                <a:solidFill>
                  <a:srgbClr val="33CC33"/>
                </a:solidFill>
                <a:latin typeface="+mn-ea"/>
              </a:rPr>
              <a:t>4.9</a:t>
            </a:r>
            <a:r>
              <a:rPr lang="en-US" altLang="ko-KR" sz="1400">
                <a:latin typeface="+mn-ea"/>
              </a:rPr>
              <a:t> (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100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3359063" y="3458839"/>
            <a:ext cx="609584" cy="9126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상담</a:t>
            </a:r>
            <a:endParaRPr lang="en-US" altLang="ko-KR" sz="1400" b="1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요청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44800" y="4038147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rgbClr val="FF0000"/>
                </a:solidFill>
                <a:latin typeface="+mn-ea"/>
              </a:rPr>
              <a:t>A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</a:rPr>
              <a:t>등급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08273" y="5850686"/>
            <a:ext cx="29431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latin typeface="+mn-ea"/>
              </a:rPr>
              <a:t>서울 강동 </a:t>
            </a:r>
            <a:r>
              <a:rPr lang="en-US" altLang="ko-KR" sz="1400" b="1" smtClean="0">
                <a:latin typeface="+mn-ea"/>
              </a:rPr>
              <a:t>| </a:t>
            </a:r>
            <a:r>
              <a:rPr lang="ko-KR" altLang="en-US" sz="1400" b="1" smtClean="0">
                <a:latin typeface="+mn-ea"/>
              </a:rPr>
              <a:t>복지관 실버요가</a:t>
            </a:r>
            <a:endParaRPr lang="en-US" altLang="ko-KR" sz="1400" b="1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언택트 시대 뭐라뭐라뭐라뭐라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400">
                <a:solidFill>
                  <a:srgbClr val="FFC000"/>
                </a:solidFill>
                <a:latin typeface="+mn-ea"/>
              </a:rPr>
              <a:t>★</a:t>
            </a:r>
            <a:r>
              <a:rPr lang="en-US" altLang="ko-KR" sz="1400">
                <a:latin typeface="+mn-ea"/>
              </a:rPr>
              <a:t> </a:t>
            </a:r>
            <a:r>
              <a:rPr lang="en-US" altLang="ko-KR" sz="1400">
                <a:solidFill>
                  <a:srgbClr val="33CC33"/>
                </a:solidFill>
                <a:latin typeface="+mn-ea"/>
              </a:rPr>
              <a:t>4.9</a:t>
            </a:r>
            <a:r>
              <a:rPr lang="en-US" altLang="ko-KR" sz="1400">
                <a:latin typeface="+mn-ea"/>
              </a:rPr>
              <a:t> (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100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3359062" y="5968989"/>
            <a:ext cx="605457" cy="8871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상담</a:t>
            </a:r>
            <a:endParaRPr lang="en-US" altLang="ko-KR" sz="1600" b="1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요청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562222" y="6517557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rgbClr val="FF0000"/>
                </a:solidFill>
                <a:latin typeface="+mn-ea"/>
              </a:rPr>
              <a:t>B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</a:rPr>
              <a:t>등급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919705" y="7341593"/>
            <a:ext cx="213688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latin typeface="+mn-ea"/>
              </a:rPr>
              <a:t>서울 강동 </a:t>
            </a:r>
            <a:r>
              <a:rPr lang="en-US" altLang="ko-KR" sz="1400" b="1" smtClean="0">
                <a:latin typeface="+mn-ea"/>
              </a:rPr>
              <a:t>| </a:t>
            </a:r>
            <a:r>
              <a:rPr lang="ko-KR" altLang="en-US" sz="1400" b="1" smtClean="0">
                <a:latin typeface="+mn-ea"/>
              </a:rPr>
              <a:t>강동구립쉼터데이케어</a:t>
            </a:r>
            <a:endParaRPr lang="en-US" altLang="ko-KR" sz="1400" b="1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중형 주야간 보호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400">
                <a:solidFill>
                  <a:srgbClr val="FFC000"/>
                </a:solidFill>
                <a:latin typeface="+mn-ea"/>
              </a:rPr>
              <a:t>★</a:t>
            </a:r>
            <a:r>
              <a:rPr lang="en-US" altLang="ko-KR" sz="1400">
                <a:latin typeface="+mn-ea"/>
              </a:rPr>
              <a:t> </a:t>
            </a:r>
            <a:r>
              <a:rPr lang="en-US" altLang="ko-KR" sz="1400">
                <a:solidFill>
                  <a:srgbClr val="33CC33"/>
                </a:solidFill>
                <a:latin typeface="+mn-ea"/>
              </a:rPr>
              <a:t>4.9</a:t>
            </a:r>
            <a:r>
              <a:rPr lang="en-US" altLang="ko-KR" sz="1400">
                <a:latin typeface="+mn-ea"/>
              </a:rPr>
              <a:t> (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100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3348291" y="7398360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rgbClr val="FF0000"/>
                </a:solidFill>
                <a:latin typeface="+mn-ea"/>
              </a:rPr>
              <a:t>A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</a:rPr>
              <a:t>등급</a:t>
            </a:r>
          </a:p>
        </p:txBody>
      </p:sp>
      <p:sp>
        <p:nvSpPr>
          <p:cNvPr id="14" name="이등변 삼각형 13"/>
          <p:cNvSpPr/>
          <p:nvPr/>
        </p:nvSpPr>
        <p:spPr>
          <a:xfrm rot="5400000">
            <a:off x="1963524" y="2440416"/>
            <a:ext cx="437824" cy="41160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63" name="이등변 삼각형 62"/>
          <p:cNvSpPr/>
          <p:nvPr/>
        </p:nvSpPr>
        <p:spPr>
          <a:xfrm rot="5400000">
            <a:off x="1963524" y="4962587"/>
            <a:ext cx="437824" cy="41160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smtClean="0">
              <a:solidFill>
                <a:schemeClr val="tx1"/>
              </a:solidFill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436744" y="761410"/>
            <a:ext cx="3656920" cy="79871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436746" y="761411"/>
            <a:ext cx="3652654" cy="4739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b="1" smtClean="0">
                <a:solidFill>
                  <a:schemeClr val="tx1"/>
                </a:solidFill>
              </a:rPr>
              <a:t>이제야</a:t>
            </a:r>
            <a:r>
              <a:rPr lang="en-US" altLang="ko-KR" sz="1400" smtClean="0">
                <a:solidFill>
                  <a:schemeClr val="tx1"/>
                </a:solidFill>
              </a:rPr>
              <a:t>	                </a:t>
            </a:r>
            <a:r>
              <a:rPr lang="ko-KR" altLang="en-US" sz="1400" smtClean="0">
                <a:solidFill>
                  <a:schemeClr val="tx1"/>
                </a:solidFill>
              </a:rPr>
              <a:t>성내</a:t>
            </a:r>
            <a:r>
              <a:rPr lang="en-US" altLang="ko-KR" sz="1400" smtClean="0">
                <a:solidFill>
                  <a:schemeClr val="tx1"/>
                </a:solidFill>
              </a:rPr>
              <a:t>2</a:t>
            </a:r>
            <a:r>
              <a:rPr lang="ko-KR" altLang="en-US" sz="1400" smtClean="0">
                <a:solidFill>
                  <a:schemeClr val="tx1"/>
                </a:solidFill>
              </a:rPr>
              <a:t>동</a:t>
            </a:r>
            <a:r>
              <a:rPr lang="en-US" altLang="ko-KR" sz="1400" smtClean="0">
                <a:solidFill>
                  <a:schemeClr val="tx1"/>
                </a:solidFill>
              </a:rPr>
              <a:t>               </a:t>
            </a:r>
            <a:r>
              <a:rPr lang="ko-KR" altLang="en-US" sz="1400" smtClean="0">
                <a:solidFill>
                  <a:schemeClr val="tx1"/>
                </a:solidFill>
              </a:rPr>
              <a:t>고르기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6746" y="1332907"/>
            <a:ext cx="595035" cy="338554"/>
          </a:xfrm>
          <a:prstGeom prst="rect">
            <a:avLst/>
          </a:prstGeom>
          <a:solidFill>
            <a:srgbClr val="3399FF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</a:rPr>
              <a:t>전체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014364" y="133290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주간보호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14707" y="133290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방문요양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810208" y="133290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간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015050" y="133290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요양원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546" y="1856128"/>
            <a:ext cx="3066752" cy="1260307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595394" y="3168577"/>
            <a:ext cx="29867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latin typeface="+mn-ea"/>
              </a:rPr>
              <a:t>서울 송파 </a:t>
            </a:r>
            <a:r>
              <a:rPr lang="en-US" altLang="ko-KR" sz="1400" b="1" smtClean="0">
                <a:latin typeface="+mn-ea"/>
              </a:rPr>
              <a:t>| 1</a:t>
            </a:r>
            <a:r>
              <a:rPr lang="ko-KR" altLang="en-US" sz="1400" b="1" smtClean="0">
                <a:latin typeface="+mn-ea"/>
              </a:rPr>
              <a:t>대</a:t>
            </a:r>
            <a:r>
              <a:rPr lang="en-US" altLang="ko-KR" sz="1400" b="1" smtClean="0">
                <a:latin typeface="+mn-ea"/>
              </a:rPr>
              <a:t>1 </a:t>
            </a:r>
            <a:r>
              <a:rPr lang="ko-KR" altLang="en-US" sz="1400" b="1" smtClean="0">
                <a:latin typeface="+mn-ea"/>
              </a:rPr>
              <a:t>프리미엄 요가</a:t>
            </a:r>
            <a:endParaRPr lang="en-US" altLang="ko-KR" sz="1400" b="1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언택트 시대 뭐라뭐라뭐라뭐라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400">
                <a:solidFill>
                  <a:srgbClr val="FFC000"/>
                </a:solidFill>
                <a:latin typeface="+mn-ea"/>
              </a:rPr>
              <a:t>★</a:t>
            </a:r>
            <a:r>
              <a:rPr lang="en-US" altLang="ko-KR" sz="1400">
                <a:latin typeface="+mn-ea"/>
              </a:rPr>
              <a:t> </a:t>
            </a:r>
            <a:r>
              <a:rPr lang="en-US" altLang="ko-KR" sz="1400">
                <a:solidFill>
                  <a:srgbClr val="33CC33"/>
                </a:solidFill>
                <a:latin typeface="+mn-ea"/>
              </a:rPr>
              <a:t>4.9</a:t>
            </a:r>
            <a:r>
              <a:rPr lang="en-US" altLang="ko-KR" sz="1400">
                <a:latin typeface="+mn-ea"/>
              </a:rPr>
              <a:t> (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100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9431801" y="3297791"/>
            <a:ext cx="606125" cy="9040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</a:rPr>
              <a:t>16,000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원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8462989" y="3872369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rgbClr val="FF0000"/>
                </a:solidFill>
                <a:latin typeface="+mn-ea"/>
              </a:rPr>
              <a:t>15%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</a:rPr>
              <a:t>할인</a:t>
            </a: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40546" y="4408828"/>
            <a:ext cx="3066752" cy="1260307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595394" y="5721277"/>
            <a:ext cx="29431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latin typeface="+mn-ea"/>
              </a:rPr>
              <a:t>서울 강동 </a:t>
            </a:r>
            <a:r>
              <a:rPr lang="en-US" altLang="ko-KR" sz="1400" b="1" smtClean="0">
                <a:latin typeface="+mn-ea"/>
              </a:rPr>
              <a:t>| </a:t>
            </a:r>
            <a:r>
              <a:rPr lang="ko-KR" altLang="en-US" sz="1400" b="1" smtClean="0">
                <a:latin typeface="+mn-ea"/>
              </a:rPr>
              <a:t>개인 맞춤 실버요가</a:t>
            </a:r>
            <a:endParaRPr lang="en-US" altLang="ko-KR" sz="1400" b="1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언택트 시대 뭐라뭐라뭐라뭐라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400">
                <a:solidFill>
                  <a:srgbClr val="FFC000"/>
                </a:solidFill>
                <a:latin typeface="+mn-ea"/>
              </a:rPr>
              <a:t>★</a:t>
            </a:r>
            <a:r>
              <a:rPr lang="en-US" altLang="ko-KR" sz="1400">
                <a:latin typeface="+mn-ea"/>
              </a:rPr>
              <a:t> </a:t>
            </a:r>
            <a:r>
              <a:rPr lang="en-US" altLang="ko-KR" sz="1400">
                <a:solidFill>
                  <a:srgbClr val="33CC33"/>
                </a:solidFill>
                <a:latin typeface="+mn-ea"/>
              </a:rPr>
              <a:t>4.9</a:t>
            </a:r>
            <a:r>
              <a:rPr lang="en-US" altLang="ko-KR" sz="1400">
                <a:latin typeface="+mn-ea"/>
              </a:rPr>
              <a:t> (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100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9431801" y="5850491"/>
            <a:ext cx="606125" cy="9040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sz="1400" b="1" smtClean="0">
                <a:solidFill>
                  <a:schemeClr val="bg1"/>
                </a:solidFill>
                <a:latin typeface="+mn-ea"/>
              </a:rPr>
              <a:t>15,000</a:t>
            </a:r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원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9420" y="7248171"/>
            <a:ext cx="1356151" cy="1260307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7987061" y="7227135"/>
            <a:ext cx="22273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latin typeface="+mn-ea"/>
              </a:rPr>
              <a:t>서울 강동 </a:t>
            </a:r>
            <a:r>
              <a:rPr lang="en-US" altLang="ko-KR" sz="1400" b="1" smtClean="0">
                <a:latin typeface="+mn-ea"/>
              </a:rPr>
              <a:t>| </a:t>
            </a:r>
          </a:p>
          <a:p>
            <a:pPr>
              <a:lnSpc>
                <a:spcPct val="150000"/>
              </a:lnSpc>
            </a:pPr>
            <a:r>
              <a:rPr lang="ko-KR" altLang="en-US" sz="1400" b="1" smtClean="0">
                <a:latin typeface="+mn-ea"/>
              </a:rPr>
              <a:t>단체 실버요가</a:t>
            </a:r>
            <a:endParaRPr lang="en-US" altLang="ko-KR" sz="1400" b="1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강동노인복지관 실버요가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400">
                <a:solidFill>
                  <a:srgbClr val="FFC000"/>
                </a:solidFill>
                <a:latin typeface="+mn-ea"/>
              </a:rPr>
              <a:t>★</a:t>
            </a:r>
            <a:r>
              <a:rPr lang="en-US" altLang="ko-KR" sz="1400">
                <a:latin typeface="+mn-ea"/>
              </a:rPr>
              <a:t> </a:t>
            </a:r>
            <a:r>
              <a:rPr lang="en-US" altLang="ko-KR" sz="1400">
                <a:solidFill>
                  <a:srgbClr val="33CC33"/>
                </a:solidFill>
                <a:latin typeface="+mn-ea"/>
              </a:rPr>
              <a:t>4.9</a:t>
            </a:r>
            <a:r>
              <a:rPr lang="en-US" altLang="ko-KR" sz="1400">
                <a:latin typeface="+mn-ea"/>
              </a:rPr>
              <a:t> (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100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40" name="이등변 삼각형 39"/>
          <p:cNvSpPr/>
          <p:nvPr/>
        </p:nvSpPr>
        <p:spPr>
          <a:xfrm rot="5400000">
            <a:off x="8017493" y="2247507"/>
            <a:ext cx="437824" cy="41160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41" name="이등변 삼각형 40"/>
          <p:cNvSpPr/>
          <p:nvPr/>
        </p:nvSpPr>
        <p:spPr>
          <a:xfrm rot="5400000">
            <a:off x="8017493" y="4833178"/>
            <a:ext cx="437824" cy="41160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442208" y="6452053"/>
            <a:ext cx="8931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rgbClr val="FF0000"/>
                </a:solidFill>
                <a:latin typeface="+mn-ea"/>
              </a:rPr>
              <a:t>15%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</a:rPr>
              <a:t>할인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6482087" y="761411"/>
            <a:ext cx="3656920" cy="798717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6494653" y="1260724"/>
            <a:ext cx="3656918" cy="4942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6494653" y="774105"/>
            <a:ext cx="3652647" cy="4739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b="1" smtClean="0">
                <a:solidFill>
                  <a:schemeClr val="tx1"/>
                </a:solidFill>
              </a:rPr>
              <a:t>이제야</a:t>
            </a:r>
            <a:r>
              <a:rPr lang="en-US" altLang="ko-KR" sz="1400" smtClean="0">
                <a:solidFill>
                  <a:schemeClr val="tx1"/>
                </a:solidFill>
              </a:rPr>
              <a:t>	                </a:t>
            </a:r>
            <a:r>
              <a:rPr lang="ko-KR" altLang="en-US" sz="1400" smtClean="0">
                <a:solidFill>
                  <a:schemeClr val="tx1"/>
                </a:solidFill>
              </a:rPr>
              <a:t>성내</a:t>
            </a:r>
            <a:r>
              <a:rPr lang="en-US" altLang="ko-KR" sz="1400" smtClean="0">
                <a:solidFill>
                  <a:schemeClr val="tx1"/>
                </a:solidFill>
              </a:rPr>
              <a:t>2</a:t>
            </a:r>
            <a:r>
              <a:rPr lang="ko-KR" altLang="en-US" sz="1400" smtClean="0">
                <a:solidFill>
                  <a:schemeClr val="tx1"/>
                </a:solidFill>
              </a:rPr>
              <a:t>동</a:t>
            </a:r>
            <a:r>
              <a:rPr lang="en-US" altLang="ko-KR" sz="1400" smtClean="0">
                <a:solidFill>
                  <a:schemeClr val="tx1"/>
                </a:solidFill>
              </a:rPr>
              <a:t>               </a:t>
            </a:r>
            <a:r>
              <a:rPr lang="ko-KR" altLang="en-US" sz="1400" smtClean="0">
                <a:solidFill>
                  <a:schemeClr val="tx1"/>
                </a:solidFill>
              </a:rPr>
              <a:t>고르기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494653" y="134560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전체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072271" y="134560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요가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7867430" y="1345601"/>
            <a:ext cx="1005403" cy="338554"/>
          </a:xfrm>
          <a:prstGeom prst="rect">
            <a:avLst/>
          </a:prstGeom>
          <a:solidFill>
            <a:srgbClr val="3399FF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>
                <a:solidFill>
                  <a:schemeClr val="bg1"/>
                </a:solidFill>
              </a:rPr>
              <a:t>피트니스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9868115" y="1345601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간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9072957" y="134560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줌바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237707" y="729797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smtClean="0">
                <a:solidFill>
                  <a:srgbClr val="FF0000"/>
                </a:solidFill>
                <a:latin typeface="+mn-ea"/>
              </a:rPr>
              <a:t>복지관</a:t>
            </a:r>
          </a:p>
        </p:txBody>
      </p:sp>
    </p:spTree>
    <p:extLst>
      <p:ext uri="{BB962C8B-B14F-4D97-AF65-F5344CB8AC3E}">
        <p14:creationId xmlns:p14="http://schemas.microsoft.com/office/powerpoint/2010/main" val="180759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부제목 19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mtClean="0"/>
              <a:t>서브카테고리 선택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/>
              <a:t>네이티브앱</a:t>
            </a:r>
            <a:r>
              <a:rPr lang="en-US" altLang="ko-KR" smtClean="0"/>
              <a:t>-</a:t>
            </a:r>
            <a:r>
              <a:rPr lang="ko-KR" altLang="en-US" smtClean="0"/>
              <a:t>고정</a:t>
            </a:r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>
            <a:off x="12109623" y="429406"/>
            <a:ext cx="5301050" cy="830983"/>
            <a:chOff x="11825415" y="1050324"/>
            <a:chExt cx="5301050" cy="1346887"/>
          </a:xfrm>
          <a:noFill/>
        </p:grpSpPr>
        <p:sp>
          <p:nvSpPr>
            <p:cNvPr id="73" name="직사각형 72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제목은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“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카테고리명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”+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거리 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서브카테고리 선택하면 바로 적용되서 목록 화면으로 이동</a:t>
              </a:r>
              <a:endParaRPr lang="en-US" altLang="ko-KR" sz="1100" smtClean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서브카테고리 선택</a:t>
              </a:r>
              <a:endParaRPr lang="en-US" altLang="ko-KR" sz="1100" b="1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754079" y="96359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mtClean="0"/>
              <a:t>요양거리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0887" y="1742298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모두 보기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385878" y="3548059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요양원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00887" y="2694606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주간보호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385879" y="2694606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방문요양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00887" y="3548059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간병인</a:t>
            </a:r>
          </a:p>
        </p:txBody>
      </p:sp>
      <p:sp>
        <p:nvSpPr>
          <p:cNvPr id="100" name="곱셈 기호 99"/>
          <p:cNvSpPr/>
          <p:nvPr/>
        </p:nvSpPr>
        <p:spPr>
          <a:xfrm>
            <a:off x="3657600" y="948677"/>
            <a:ext cx="339662" cy="368397"/>
          </a:xfrm>
          <a:prstGeom prst="mathMultiply">
            <a:avLst>
              <a:gd name="adj1" fmla="val 1067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013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mtClean="0"/>
              <a:t>지역선택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/>
              <a:t>네이티브앱</a:t>
            </a:r>
            <a:r>
              <a:rPr lang="en-US" altLang="ko-KR"/>
              <a:t>-</a:t>
            </a:r>
            <a:r>
              <a:rPr lang="ko-KR" altLang="en-US"/>
              <a:t>스크롤</a:t>
            </a:r>
          </a:p>
        </p:txBody>
      </p:sp>
      <p:grpSp>
        <p:nvGrpSpPr>
          <p:cNvPr id="72" name="그룹 71"/>
          <p:cNvGrpSpPr/>
          <p:nvPr/>
        </p:nvGrpSpPr>
        <p:grpSpPr>
          <a:xfrm>
            <a:off x="12109623" y="429406"/>
            <a:ext cx="5301050" cy="830983"/>
            <a:chOff x="11825415" y="1050324"/>
            <a:chExt cx="5301050" cy="1346887"/>
          </a:xfrm>
          <a:noFill/>
        </p:grpSpPr>
        <p:sp>
          <p:nvSpPr>
            <p:cNvPr id="73" name="직사각형 72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오른쪽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vs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왼쪽</a:t>
              </a:r>
              <a:endParaRPr lang="en-US" altLang="ko-KR" sz="1100" smtClean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서브카테고리 네비게이션</a:t>
              </a:r>
              <a:endParaRPr lang="en-US" altLang="ko-KR" sz="1100" b="1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727298" y="1512614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mtClean="0"/>
              <a:t>지역 선택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00887" y="1964375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서울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2385879" y="1964375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경기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500887" y="2545977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부산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2385879" y="2545977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대구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500887" y="3127579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인천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385879" y="3127579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광주</a:t>
            </a:r>
          </a:p>
        </p:txBody>
      </p:sp>
      <p:sp>
        <p:nvSpPr>
          <p:cNvPr id="41" name="직사각형 40"/>
          <p:cNvSpPr/>
          <p:nvPr/>
        </p:nvSpPr>
        <p:spPr>
          <a:xfrm>
            <a:off x="500887" y="3709181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대전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2385879" y="3709181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울산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500887" y="6035592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강원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2385879" y="5453987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충북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500887" y="5453987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충남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2385879" y="4872385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전북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2385879" y="4290783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전남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500887" y="4872385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경북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500887" y="4290783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경남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2385879" y="6035592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제주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580768" y="6746446"/>
            <a:ext cx="3361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618487" y="6961839"/>
            <a:ext cx="1303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/>
              <a:t>최근 본 지역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500887" y="7401992"/>
            <a:ext cx="1643449" cy="5816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</a:t>
            </a:r>
            <a:endParaRPr lang="en-US" altLang="ko-KR" sz="14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강동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송파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2385879" y="7422688"/>
            <a:ext cx="1643449" cy="5816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부산</a:t>
            </a:r>
            <a:endParaRPr lang="en-US" altLang="ko-KR" sz="14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</a:t>
            </a:r>
          </a:p>
        </p:txBody>
      </p:sp>
      <p:sp>
        <p:nvSpPr>
          <p:cNvPr id="68" name="직사각형 67"/>
          <p:cNvSpPr/>
          <p:nvPr/>
        </p:nvSpPr>
        <p:spPr>
          <a:xfrm>
            <a:off x="500887" y="8756802"/>
            <a:ext cx="1643449" cy="2495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인천</a:t>
            </a:r>
            <a:endParaRPr lang="en-US" altLang="ko-KR" sz="14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2385879" y="8756802"/>
            <a:ext cx="1643449" cy="24955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전북</a:t>
            </a:r>
            <a:endParaRPr lang="en-US" altLang="ko-KR" sz="14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444768" y="818877"/>
            <a:ext cx="3675698" cy="82108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21" name="오른쪽 화살표 20"/>
          <p:cNvSpPr/>
          <p:nvPr/>
        </p:nvSpPr>
        <p:spPr>
          <a:xfrm>
            <a:off x="4386649" y="2546321"/>
            <a:ext cx="617837" cy="2908010"/>
          </a:xfrm>
          <a:prstGeom prst="rightArrow">
            <a:avLst>
              <a:gd name="adj1" fmla="val 76345"/>
              <a:gd name="adj2" fmla="val 50000"/>
            </a:avLst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지역 클릭시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5239852" y="1936368"/>
            <a:ext cx="1643449" cy="444844"/>
          </a:xfrm>
          <a:prstGeom prst="rect">
            <a:avLst/>
          </a:prstGeom>
          <a:solidFill>
            <a:srgbClr val="3399FF"/>
          </a:solidFill>
          <a:ln>
            <a:solidFill>
              <a:schemeClr val="bg1">
                <a:lumMod val="65000"/>
              </a:schemeClr>
            </a:solidFill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서울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7149484" y="1936368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경기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5239852" y="5261215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부산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7149484" y="5261215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대구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5239852" y="5842817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인천</a:t>
            </a:r>
          </a:p>
        </p:txBody>
      </p:sp>
      <p:sp>
        <p:nvSpPr>
          <p:cNvPr id="80" name="직사각형 79"/>
          <p:cNvSpPr/>
          <p:nvPr/>
        </p:nvSpPr>
        <p:spPr>
          <a:xfrm>
            <a:off x="7149484" y="5842817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광주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5239852" y="6424419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대전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7149484" y="6424419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울산</a:t>
            </a:r>
          </a:p>
        </p:txBody>
      </p:sp>
      <p:sp>
        <p:nvSpPr>
          <p:cNvPr id="86" name="직사각형 85"/>
          <p:cNvSpPr/>
          <p:nvPr/>
        </p:nvSpPr>
        <p:spPr>
          <a:xfrm>
            <a:off x="7149483" y="7587623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전북</a:t>
            </a:r>
          </a:p>
        </p:txBody>
      </p:sp>
      <p:sp>
        <p:nvSpPr>
          <p:cNvPr id="87" name="직사각형 86"/>
          <p:cNvSpPr/>
          <p:nvPr/>
        </p:nvSpPr>
        <p:spPr>
          <a:xfrm>
            <a:off x="7149484" y="7006021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전남</a:t>
            </a:r>
          </a:p>
        </p:txBody>
      </p:sp>
      <p:sp>
        <p:nvSpPr>
          <p:cNvPr id="88" name="직사각형 87"/>
          <p:cNvSpPr/>
          <p:nvPr/>
        </p:nvSpPr>
        <p:spPr>
          <a:xfrm>
            <a:off x="5239852" y="7587623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경북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5239852" y="7006021"/>
            <a:ext cx="1643449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경남</a:t>
            </a:r>
          </a:p>
        </p:txBody>
      </p:sp>
      <p:cxnSp>
        <p:nvCxnSpPr>
          <p:cNvPr id="98" name="직선 연결선 97"/>
          <p:cNvCxnSpPr/>
          <p:nvPr/>
        </p:nvCxnSpPr>
        <p:spPr>
          <a:xfrm>
            <a:off x="5348707" y="2517970"/>
            <a:ext cx="3361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5413873" y="5140114"/>
            <a:ext cx="3361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417828" y="2632533"/>
            <a:ext cx="2696572" cy="23329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44500" indent="-444500">
              <a:lnSpc>
                <a:spcPct val="130000"/>
              </a:lnSpc>
              <a:buFontTx/>
              <a:buChar char="♠"/>
            </a:pPr>
            <a:r>
              <a:rPr lang="ko-KR" altLang="en-US" sz="1400" smtClean="0"/>
              <a:t>강남 </a:t>
            </a:r>
            <a:r>
              <a:rPr lang="en-US" altLang="ko-KR" sz="1400" smtClean="0"/>
              <a:t>/ </a:t>
            </a:r>
            <a:r>
              <a:rPr lang="ko-KR" altLang="en-US" sz="1400" smtClean="0"/>
              <a:t>서초</a:t>
            </a:r>
            <a:endParaRPr lang="en-US" altLang="ko-KR" sz="1400" smtClean="0"/>
          </a:p>
          <a:p>
            <a:pPr marL="444500" indent="-444500">
              <a:lnSpc>
                <a:spcPct val="130000"/>
              </a:lnSpc>
              <a:buFontTx/>
              <a:buChar char="♠"/>
            </a:pPr>
            <a:r>
              <a:rPr lang="ko-KR" altLang="en-US" sz="1400" smtClean="0"/>
              <a:t>송파 </a:t>
            </a:r>
            <a:r>
              <a:rPr lang="en-US" altLang="ko-KR" sz="1400" smtClean="0"/>
              <a:t>/ </a:t>
            </a:r>
            <a:r>
              <a:rPr lang="ko-KR" altLang="en-US" sz="1400" smtClean="0"/>
              <a:t>강동</a:t>
            </a:r>
            <a:endParaRPr lang="en-US" altLang="ko-KR" sz="1400" smtClean="0"/>
          </a:p>
          <a:p>
            <a:pPr marL="444500" indent="-444500">
              <a:lnSpc>
                <a:spcPct val="130000"/>
              </a:lnSpc>
              <a:buFontTx/>
              <a:buChar char="♠"/>
            </a:pPr>
            <a:r>
              <a:rPr lang="ko-KR" altLang="en-US" sz="1400" smtClean="0"/>
              <a:t>동작 </a:t>
            </a:r>
            <a:r>
              <a:rPr lang="en-US" altLang="ko-KR" sz="1400" smtClean="0"/>
              <a:t>/ </a:t>
            </a:r>
            <a:r>
              <a:rPr lang="ko-KR" altLang="en-US" sz="1400" smtClean="0"/>
              <a:t>관악 </a:t>
            </a:r>
            <a:r>
              <a:rPr lang="en-US" altLang="ko-KR" sz="1400" smtClean="0"/>
              <a:t>/ </a:t>
            </a:r>
            <a:r>
              <a:rPr lang="ko-KR" altLang="en-US" sz="1400" smtClean="0"/>
              <a:t>금천 </a:t>
            </a:r>
            <a:r>
              <a:rPr lang="en-US" altLang="ko-KR" sz="1400" smtClean="0"/>
              <a:t>/ </a:t>
            </a:r>
            <a:r>
              <a:rPr lang="ko-KR" altLang="en-US" sz="1400" smtClean="0"/>
              <a:t>영등포</a:t>
            </a:r>
            <a:endParaRPr lang="en-US" altLang="ko-KR" sz="1400" smtClean="0"/>
          </a:p>
          <a:p>
            <a:pPr marL="444500" indent="-444500">
              <a:lnSpc>
                <a:spcPct val="130000"/>
              </a:lnSpc>
              <a:buFontTx/>
              <a:buChar char="♠"/>
            </a:pPr>
            <a:r>
              <a:rPr lang="ko-KR" altLang="en-US" sz="1400" smtClean="0"/>
              <a:t>강서 </a:t>
            </a:r>
            <a:r>
              <a:rPr lang="en-US" altLang="ko-KR" sz="1400" smtClean="0"/>
              <a:t>/ </a:t>
            </a:r>
            <a:r>
              <a:rPr lang="ko-KR" altLang="en-US" sz="1400" smtClean="0"/>
              <a:t>양천 </a:t>
            </a:r>
            <a:r>
              <a:rPr lang="en-US" altLang="ko-KR" sz="1400" smtClean="0"/>
              <a:t>/ </a:t>
            </a:r>
            <a:r>
              <a:rPr lang="ko-KR" altLang="en-US" sz="1400" smtClean="0"/>
              <a:t>구로</a:t>
            </a:r>
            <a:endParaRPr lang="en-US" altLang="ko-KR" sz="1400" smtClean="0"/>
          </a:p>
          <a:p>
            <a:pPr marL="444500" indent="-444500">
              <a:lnSpc>
                <a:spcPct val="130000"/>
              </a:lnSpc>
              <a:buFontTx/>
              <a:buChar char="♠"/>
            </a:pPr>
            <a:r>
              <a:rPr lang="ko-KR" altLang="en-US" sz="1400" smtClean="0"/>
              <a:t>마포 </a:t>
            </a:r>
            <a:r>
              <a:rPr lang="en-US" altLang="ko-KR" sz="1400" smtClean="0"/>
              <a:t>/ </a:t>
            </a:r>
            <a:r>
              <a:rPr lang="ko-KR" altLang="en-US" sz="1400" smtClean="0"/>
              <a:t>서대문 </a:t>
            </a:r>
            <a:r>
              <a:rPr lang="en-US" altLang="ko-KR" sz="1400" smtClean="0"/>
              <a:t>/ </a:t>
            </a:r>
            <a:r>
              <a:rPr lang="ko-KR" altLang="en-US" sz="1400" smtClean="0"/>
              <a:t>은평</a:t>
            </a:r>
            <a:endParaRPr lang="en-US" altLang="ko-KR" sz="1400" smtClean="0"/>
          </a:p>
          <a:p>
            <a:pPr marL="444500" indent="-444500">
              <a:lnSpc>
                <a:spcPct val="130000"/>
              </a:lnSpc>
              <a:buFontTx/>
              <a:buChar char="♠"/>
            </a:pPr>
            <a:r>
              <a:rPr lang="ko-KR" altLang="en-US" sz="1400" smtClean="0"/>
              <a:t>용산 </a:t>
            </a:r>
            <a:r>
              <a:rPr lang="en-US" altLang="ko-KR" sz="1400" smtClean="0"/>
              <a:t>/ </a:t>
            </a:r>
            <a:r>
              <a:rPr lang="ko-KR" altLang="en-US" sz="1400" smtClean="0"/>
              <a:t>중구 </a:t>
            </a:r>
            <a:r>
              <a:rPr lang="en-US" altLang="ko-KR" sz="1400" smtClean="0"/>
              <a:t>/ </a:t>
            </a:r>
            <a:r>
              <a:rPr lang="ko-KR" altLang="en-US" sz="1400" smtClean="0"/>
              <a:t>종로</a:t>
            </a:r>
            <a:endParaRPr lang="en-US" altLang="ko-KR" sz="1400"/>
          </a:p>
          <a:p>
            <a:pPr marL="444500" indent="-444500">
              <a:lnSpc>
                <a:spcPct val="130000"/>
              </a:lnSpc>
              <a:buFontTx/>
              <a:buChar char="♠"/>
            </a:pPr>
            <a:r>
              <a:rPr lang="ko-KR" altLang="en-US" sz="1400" smtClean="0"/>
              <a:t>강북 </a:t>
            </a:r>
            <a:r>
              <a:rPr lang="en-US" altLang="ko-KR" sz="1400" smtClean="0"/>
              <a:t>/ </a:t>
            </a:r>
            <a:r>
              <a:rPr lang="ko-KR" altLang="en-US" sz="1400" smtClean="0"/>
              <a:t>도봉 </a:t>
            </a:r>
            <a:r>
              <a:rPr lang="en-US" altLang="ko-KR" sz="1400" smtClean="0"/>
              <a:t>/ </a:t>
            </a:r>
            <a:r>
              <a:rPr lang="ko-KR" altLang="en-US" sz="1400" smtClean="0"/>
              <a:t>노원 </a:t>
            </a:r>
            <a:r>
              <a:rPr lang="en-US" altLang="ko-KR" sz="1400" smtClean="0"/>
              <a:t>/ </a:t>
            </a:r>
            <a:r>
              <a:rPr lang="ko-KR" altLang="en-US" sz="1400" smtClean="0"/>
              <a:t>성북</a:t>
            </a:r>
            <a:endParaRPr lang="en-US" altLang="ko-KR" sz="1400" smtClean="0"/>
          </a:p>
          <a:p>
            <a:pPr marL="444500" indent="-444500">
              <a:lnSpc>
                <a:spcPct val="130000"/>
              </a:lnSpc>
              <a:buFontTx/>
              <a:buChar char="♠"/>
            </a:pPr>
            <a:r>
              <a:rPr lang="ko-KR" altLang="en-US" sz="1400" smtClean="0"/>
              <a:t>성동 </a:t>
            </a:r>
            <a:r>
              <a:rPr lang="en-US" altLang="ko-KR" sz="1400" smtClean="0"/>
              <a:t>/ </a:t>
            </a:r>
            <a:r>
              <a:rPr lang="ko-KR" altLang="en-US" sz="1400" smtClean="0"/>
              <a:t>동대문 </a:t>
            </a:r>
            <a:r>
              <a:rPr lang="en-US" altLang="ko-KR" sz="1400" smtClean="0"/>
              <a:t>/ </a:t>
            </a:r>
            <a:r>
              <a:rPr lang="ko-KR" altLang="en-US" sz="1400" smtClean="0"/>
              <a:t>광진 </a:t>
            </a:r>
            <a:r>
              <a:rPr lang="en-US" altLang="ko-KR" sz="1400" smtClean="0"/>
              <a:t>/ </a:t>
            </a:r>
            <a:r>
              <a:rPr lang="ko-KR" altLang="en-US" sz="1400" smtClean="0"/>
              <a:t>중량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5139651" y="739310"/>
            <a:ext cx="3675698" cy="82108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00887" y="8061992"/>
            <a:ext cx="1643449" cy="5816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서울</a:t>
            </a:r>
            <a:endParaRPr lang="en-US" altLang="ko-KR" sz="14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강동</a:t>
            </a:r>
            <a:r>
              <a:rPr lang="en-US" altLang="ko-KR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/</a:t>
            </a:r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송파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2385879" y="8082688"/>
            <a:ext cx="1643449" cy="5816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부산</a:t>
            </a:r>
            <a:endParaRPr lang="en-US" altLang="ko-KR" sz="140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sz="14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451555" y="1447340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mtClean="0"/>
              <a:t>지역 선택</a:t>
            </a:r>
          </a:p>
        </p:txBody>
      </p:sp>
      <p:sp>
        <p:nvSpPr>
          <p:cNvPr id="62" name="모서리가 둥근 직사각형 61"/>
          <p:cNvSpPr/>
          <p:nvPr/>
        </p:nvSpPr>
        <p:spPr>
          <a:xfrm>
            <a:off x="568322" y="908018"/>
            <a:ext cx="3403892" cy="4217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지도로 찾기</a:t>
            </a:r>
          </a:p>
        </p:txBody>
      </p:sp>
      <p:sp>
        <p:nvSpPr>
          <p:cNvPr id="63" name="모서리가 둥근 직사각형 62"/>
          <p:cNvSpPr/>
          <p:nvPr/>
        </p:nvSpPr>
        <p:spPr>
          <a:xfrm>
            <a:off x="5275554" y="867958"/>
            <a:ext cx="3403892" cy="4217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지도로 찾기</a:t>
            </a:r>
          </a:p>
        </p:txBody>
      </p:sp>
    </p:spTree>
    <p:extLst>
      <p:ext uri="{BB962C8B-B14F-4D97-AF65-F5344CB8AC3E}">
        <p14:creationId xmlns:p14="http://schemas.microsoft.com/office/powerpoint/2010/main" val="386689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mtClean="0"/>
              <a:t>고르기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/>
              <a:t>네이티브앱</a:t>
            </a:r>
            <a:r>
              <a:rPr lang="en-US" altLang="ko-KR"/>
              <a:t>-</a:t>
            </a:r>
            <a:r>
              <a:rPr lang="ko-KR" altLang="en-US"/>
              <a:t>스크롤</a:t>
            </a:r>
          </a:p>
        </p:txBody>
      </p:sp>
      <p:grpSp>
        <p:nvGrpSpPr>
          <p:cNvPr id="72" name="그룹 71"/>
          <p:cNvGrpSpPr/>
          <p:nvPr/>
        </p:nvGrpSpPr>
        <p:grpSpPr>
          <a:xfrm>
            <a:off x="12109623" y="429406"/>
            <a:ext cx="5301050" cy="830983"/>
            <a:chOff x="11825415" y="1050324"/>
            <a:chExt cx="5301050" cy="1346887"/>
          </a:xfrm>
          <a:noFill/>
        </p:grpSpPr>
        <p:sp>
          <p:nvSpPr>
            <p:cNvPr id="73" name="직사각형 72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오른쪽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vs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왼쪽</a:t>
              </a:r>
              <a:endParaRPr lang="en-US" altLang="ko-KR" sz="1100" smtClean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서브카테고리 네비게이션</a:t>
              </a:r>
              <a:endParaRPr lang="en-US" altLang="ko-KR" sz="1100" b="1">
                <a:solidFill>
                  <a:schemeClr val="tx1"/>
                </a:solidFill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790799" y="976813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mtClean="0"/>
              <a:t>표시 순서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98500" y="1440066"/>
            <a:ext cx="3243305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추천 먼저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698500" y="2010603"/>
            <a:ext cx="3243305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높은 후기 먼저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44768" y="818877"/>
            <a:ext cx="3675698" cy="821082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812798" y="3525735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mtClean="0"/>
              <a:t>고르기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904981" y="3491360"/>
            <a:ext cx="1038841" cy="34771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ko-KR" altLang="en-US" sz="1200">
                <a:solidFill>
                  <a:schemeClr val="bg1"/>
                </a:solidFill>
              </a:rPr>
              <a:t>모</a:t>
            </a:r>
            <a:r>
              <a:rPr lang="ko-KR" altLang="en-US" sz="1200" smtClean="0">
                <a:solidFill>
                  <a:schemeClr val="bg1"/>
                </a:solidFill>
              </a:rPr>
              <a:t>두보기</a:t>
            </a:r>
          </a:p>
        </p:txBody>
      </p:sp>
      <p:sp>
        <p:nvSpPr>
          <p:cNvPr id="8" name="원형 화살표 7"/>
          <p:cNvSpPr/>
          <p:nvPr/>
        </p:nvSpPr>
        <p:spPr>
          <a:xfrm>
            <a:off x="2974177" y="3533869"/>
            <a:ext cx="182880" cy="26269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236034"/>
              <a:gd name="adj5" fmla="val 125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66" name="직사각형 65"/>
          <p:cNvSpPr/>
          <p:nvPr/>
        </p:nvSpPr>
        <p:spPr>
          <a:xfrm>
            <a:off x="701381" y="2583367"/>
            <a:ext cx="3243305" cy="44484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많이 본 거리 먼저</a:t>
            </a:r>
          </a:p>
        </p:txBody>
      </p:sp>
      <p:cxnSp>
        <p:nvCxnSpPr>
          <p:cNvPr id="67" name="직선 연결선 66"/>
          <p:cNvCxnSpPr/>
          <p:nvPr/>
        </p:nvCxnSpPr>
        <p:spPr>
          <a:xfrm>
            <a:off x="636225" y="3238783"/>
            <a:ext cx="33610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곱셈 기호 8"/>
          <p:cNvSpPr/>
          <p:nvPr/>
        </p:nvSpPr>
        <p:spPr>
          <a:xfrm>
            <a:off x="3657600" y="901700"/>
            <a:ext cx="339662" cy="368397"/>
          </a:xfrm>
          <a:prstGeom prst="mathMultiply">
            <a:avLst>
              <a:gd name="adj1" fmla="val 1067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l="38246" t="25111" r="39971" b="25932"/>
          <a:stretch/>
        </p:blipFill>
        <p:spPr>
          <a:xfrm>
            <a:off x="546100" y="3955139"/>
            <a:ext cx="3467100" cy="4546600"/>
          </a:xfrm>
          <a:prstGeom prst="rect">
            <a:avLst/>
          </a:prstGeom>
        </p:spPr>
      </p:pic>
      <p:sp>
        <p:nvSpPr>
          <p:cNvPr id="70" name="모서리가 둥근 직사각형 69"/>
          <p:cNvSpPr/>
          <p:nvPr/>
        </p:nvSpPr>
        <p:spPr>
          <a:xfrm>
            <a:off x="577704" y="8523438"/>
            <a:ext cx="3403892" cy="421700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적용하기</a:t>
            </a:r>
          </a:p>
        </p:txBody>
      </p:sp>
    </p:spTree>
    <p:extLst>
      <p:ext uri="{BB962C8B-B14F-4D97-AF65-F5344CB8AC3E}">
        <p14:creationId xmlns:p14="http://schemas.microsoft.com/office/powerpoint/2010/main" val="80649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rcRect l="44070" t="18879" r="31673" b="13623"/>
          <a:stretch/>
        </p:blipFill>
        <p:spPr>
          <a:xfrm>
            <a:off x="5163061" y="1705099"/>
            <a:ext cx="3668529" cy="595630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143500" y="2291695"/>
            <a:ext cx="3670300" cy="5280704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150361" y="1225929"/>
            <a:ext cx="3668529" cy="4942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150361" y="739310"/>
            <a:ext cx="3668529" cy="4739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b="1" smtClean="0">
                <a:solidFill>
                  <a:schemeClr val="tx1"/>
                </a:solidFill>
              </a:rPr>
              <a:t>이제야</a:t>
            </a:r>
            <a:r>
              <a:rPr lang="en-US" altLang="ko-KR" sz="1400" smtClean="0">
                <a:solidFill>
                  <a:schemeClr val="tx1"/>
                </a:solidFill>
              </a:rPr>
              <a:t>	                </a:t>
            </a:r>
            <a:r>
              <a:rPr lang="ko-KR" altLang="en-US" sz="1400" smtClean="0">
                <a:solidFill>
                  <a:schemeClr val="tx1"/>
                </a:solidFill>
              </a:rPr>
              <a:t>요양</a:t>
            </a:r>
            <a:r>
              <a:rPr lang="en-US" altLang="ko-KR" sz="1400" smtClean="0">
                <a:solidFill>
                  <a:schemeClr val="tx1"/>
                </a:solidFill>
              </a:rPr>
              <a:t>	</a:t>
            </a:r>
            <a:r>
              <a:rPr lang="ko-KR" altLang="en-US" sz="1400" smtClean="0">
                <a:solidFill>
                  <a:schemeClr val="tx1"/>
                </a:solidFill>
              </a:rPr>
              <a:t>고르기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150362" y="1310806"/>
            <a:ext cx="595035" cy="338554"/>
          </a:xfrm>
          <a:prstGeom prst="rect">
            <a:avLst/>
          </a:prstGeom>
          <a:solidFill>
            <a:srgbClr val="3399FF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</a:rPr>
              <a:t>전체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27980" y="13108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주간보호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728323" y="13108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방문요양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523824" y="131080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간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728666" y="131080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요양원</a:t>
            </a:r>
          </a:p>
        </p:txBody>
      </p:sp>
      <p:sp>
        <p:nvSpPr>
          <p:cNvPr id="76" name="모서리가 둥근 직사각형 75"/>
          <p:cNvSpPr/>
          <p:nvPr/>
        </p:nvSpPr>
        <p:spPr>
          <a:xfrm>
            <a:off x="5143500" y="1775938"/>
            <a:ext cx="3670300" cy="5461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5447879" y="1895099"/>
            <a:ext cx="1923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/>
              <a:t>24</a:t>
            </a:r>
            <a:r>
              <a:rPr lang="ko-KR" altLang="en-US" sz="1400" b="1" smtClean="0"/>
              <a:t>개의 시설 지도 보기</a:t>
            </a:r>
          </a:p>
        </p:txBody>
      </p:sp>
      <p:sp>
        <p:nvSpPr>
          <p:cNvPr id="78" name="아래쪽 화살표 77"/>
          <p:cNvSpPr/>
          <p:nvPr/>
        </p:nvSpPr>
        <p:spPr>
          <a:xfrm rot="10800000">
            <a:off x="8189007" y="1879668"/>
            <a:ext cx="444500" cy="32320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4070" t="18879" r="31673" b="13623"/>
          <a:stretch/>
        </p:blipFill>
        <p:spPr>
          <a:xfrm>
            <a:off x="449445" y="1727200"/>
            <a:ext cx="3668529" cy="5956301"/>
          </a:xfrm>
          <a:prstGeom prst="rect">
            <a:avLst/>
          </a:prstGeom>
        </p:spPr>
      </p:pic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mtClean="0"/>
              <a:t>지도 </a:t>
            </a:r>
            <a:r>
              <a:rPr lang="en-US" altLang="ko-KR" smtClean="0"/>
              <a:t>– </a:t>
            </a:r>
            <a:r>
              <a:rPr lang="ko-KR" altLang="en-US" smtClean="0"/>
              <a:t>시설 개수 묶음 표시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mtClean="0"/>
              <a:t>네이티브앱</a:t>
            </a:r>
            <a:r>
              <a:rPr lang="en-US" altLang="ko-KR" smtClean="0"/>
              <a:t>-</a:t>
            </a:r>
            <a:r>
              <a:rPr lang="ko-KR" altLang="en-US" smtClean="0"/>
              <a:t>고정</a:t>
            </a:r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>
            <a:off x="12109623" y="429406"/>
            <a:ext cx="5301050" cy="830983"/>
            <a:chOff x="11825415" y="1050324"/>
            <a:chExt cx="5301050" cy="1346887"/>
          </a:xfrm>
          <a:noFill/>
        </p:grpSpPr>
        <p:sp>
          <p:nvSpPr>
            <p:cNvPr id="73" name="직사각형 72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오른쪽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vs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왼쪽</a:t>
              </a:r>
              <a:endParaRPr lang="en-US" altLang="ko-KR" sz="1100" smtClean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서브카테고리 네비게이션</a:t>
              </a:r>
              <a:endParaRPr lang="en-US" altLang="ko-KR" sz="1100" b="1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36745" y="1248030"/>
            <a:ext cx="3668529" cy="4942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36745" y="761411"/>
            <a:ext cx="3668529" cy="4739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b="1" smtClean="0">
                <a:solidFill>
                  <a:schemeClr val="tx1"/>
                </a:solidFill>
              </a:rPr>
              <a:t>이제야</a:t>
            </a:r>
            <a:r>
              <a:rPr lang="en-US" altLang="ko-KR" sz="1400" smtClean="0">
                <a:solidFill>
                  <a:schemeClr val="tx1"/>
                </a:solidFill>
              </a:rPr>
              <a:t>	                </a:t>
            </a:r>
            <a:r>
              <a:rPr lang="ko-KR" altLang="en-US" sz="1400" smtClean="0">
                <a:solidFill>
                  <a:schemeClr val="tx1"/>
                </a:solidFill>
              </a:rPr>
              <a:t>요양</a:t>
            </a:r>
            <a:r>
              <a:rPr lang="en-US" altLang="ko-KR" sz="1400" smtClean="0">
                <a:solidFill>
                  <a:schemeClr val="tx1"/>
                </a:solidFill>
              </a:rPr>
              <a:t>	</a:t>
            </a:r>
            <a:r>
              <a:rPr lang="ko-KR" altLang="en-US" sz="1400" smtClean="0">
                <a:solidFill>
                  <a:schemeClr val="tx1"/>
                </a:solidFill>
              </a:rPr>
              <a:t>고르기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36746" y="1332907"/>
            <a:ext cx="595035" cy="338554"/>
          </a:xfrm>
          <a:prstGeom prst="rect">
            <a:avLst/>
          </a:prstGeom>
          <a:solidFill>
            <a:srgbClr val="3399FF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</a:rPr>
              <a:t>전체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14364" y="133290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주간보호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014707" y="133290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방문요양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810208" y="133290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간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015050" y="133290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요양원</a:t>
            </a:r>
          </a:p>
        </p:txBody>
      </p:sp>
      <p:sp>
        <p:nvSpPr>
          <p:cNvPr id="7" name="타원 6"/>
          <p:cNvSpPr/>
          <p:nvPr/>
        </p:nvSpPr>
        <p:spPr>
          <a:xfrm>
            <a:off x="1014364" y="2565400"/>
            <a:ext cx="533400" cy="508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2</a:t>
            </a:r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44" name="타원 43"/>
          <p:cNvSpPr/>
          <p:nvPr/>
        </p:nvSpPr>
        <p:spPr>
          <a:xfrm>
            <a:off x="1547764" y="3697111"/>
            <a:ext cx="533400" cy="508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3</a:t>
            </a:r>
            <a:endParaRPr lang="ko-KR" altLang="en-US" smtClean="0">
              <a:solidFill>
                <a:schemeClr val="tx1"/>
              </a:solidFill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641358" y="2473091"/>
            <a:ext cx="337700" cy="323850"/>
            <a:chOff x="6977500" y="4451350"/>
            <a:chExt cx="533400" cy="508000"/>
          </a:xfrm>
        </p:grpSpPr>
        <p:sp>
          <p:nvSpPr>
            <p:cNvPr id="48" name="타원 47"/>
            <p:cNvSpPr/>
            <p:nvPr/>
          </p:nvSpPr>
          <p:spPr>
            <a:xfrm>
              <a:off x="6977500" y="4451350"/>
              <a:ext cx="533400" cy="5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7066400" y="4518025"/>
              <a:ext cx="355600" cy="37465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mtClean="0">
                  <a:solidFill>
                    <a:srgbClr val="3399FF"/>
                  </a:solidFill>
                </a:rPr>
                <a:t>+</a:t>
              </a:r>
              <a:endParaRPr lang="ko-KR" altLang="en-US" smtClean="0">
                <a:solidFill>
                  <a:srgbClr val="3399FF"/>
                </a:solidFill>
              </a:endParaRPr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431800" y="1798039"/>
            <a:ext cx="3683000" cy="5461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4263" y="1917200"/>
            <a:ext cx="1524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/>
              <a:t>24</a:t>
            </a:r>
            <a:r>
              <a:rPr lang="ko-KR" altLang="en-US" sz="1400" b="1" smtClean="0"/>
              <a:t>개의 시설 보기</a:t>
            </a:r>
          </a:p>
        </p:txBody>
      </p:sp>
      <p:sp>
        <p:nvSpPr>
          <p:cNvPr id="17" name="아래쪽 화살표 16"/>
          <p:cNvSpPr/>
          <p:nvPr/>
        </p:nvSpPr>
        <p:spPr>
          <a:xfrm>
            <a:off x="3475391" y="1901769"/>
            <a:ext cx="444500" cy="32320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49" name="타원 48"/>
          <p:cNvSpPr/>
          <p:nvPr/>
        </p:nvSpPr>
        <p:spPr>
          <a:xfrm>
            <a:off x="1547764" y="5304083"/>
            <a:ext cx="533400" cy="508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5</a:t>
            </a:r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50" name="타원 49"/>
          <p:cNvSpPr/>
          <p:nvPr/>
        </p:nvSpPr>
        <p:spPr>
          <a:xfrm>
            <a:off x="3208691" y="4087142"/>
            <a:ext cx="533400" cy="508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6</a:t>
            </a:r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139651" y="739310"/>
            <a:ext cx="3675698" cy="694419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5143500" y="7572399"/>
            <a:ext cx="3670300" cy="11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^</a:t>
            </a:r>
            <a:endParaRPr lang="ko-KR" altLang="en-US" smtClean="0">
              <a:solidFill>
                <a:schemeClr val="tx1"/>
              </a:solidFill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431" b="15588"/>
          <a:stretch/>
        </p:blipFill>
        <p:spPr>
          <a:xfrm>
            <a:off x="5441140" y="5029120"/>
            <a:ext cx="3085141" cy="1256625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985" b="12493"/>
          <a:stretch/>
        </p:blipFill>
        <p:spPr>
          <a:xfrm>
            <a:off x="5504713" y="2473091"/>
            <a:ext cx="2958199" cy="1259759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5171352" y="3796545"/>
            <a:ext cx="2986706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latin typeface="+mn-ea"/>
              </a:rPr>
              <a:t>서울 강동 </a:t>
            </a:r>
            <a:r>
              <a:rPr lang="en-US" altLang="ko-KR" sz="1400" b="1" smtClean="0">
                <a:latin typeface="+mn-ea"/>
              </a:rPr>
              <a:t>| </a:t>
            </a:r>
            <a:r>
              <a:rPr lang="ko-KR" altLang="en-US" sz="1400" b="1" smtClean="0">
                <a:latin typeface="+mn-ea"/>
              </a:rPr>
              <a:t>롱라이프 엘더가든</a:t>
            </a:r>
            <a:endParaRPr lang="en-US" altLang="ko-KR" sz="1400" b="1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프리미엄을 더한 돌봄 서비스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400">
                <a:solidFill>
                  <a:srgbClr val="FFC000"/>
                </a:solidFill>
                <a:latin typeface="+mn-ea"/>
              </a:rPr>
              <a:t>★</a:t>
            </a:r>
            <a:r>
              <a:rPr lang="en-US" altLang="ko-KR" sz="1400">
                <a:latin typeface="+mn-ea"/>
              </a:rPr>
              <a:t> </a:t>
            </a:r>
            <a:r>
              <a:rPr lang="en-US" altLang="ko-KR" sz="1400">
                <a:solidFill>
                  <a:srgbClr val="33CC33"/>
                </a:solidFill>
                <a:latin typeface="+mn-ea"/>
              </a:rPr>
              <a:t>4.9</a:t>
            </a:r>
            <a:r>
              <a:rPr lang="en-US" altLang="ko-KR" sz="1400">
                <a:latin typeface="+mn-ea"/>
              </a:rPr>
              <a:t> (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100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8022142" y="3893898"/>
            <a:ext cx="609584" cy="9126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상담</a:t>
            </a:r>
            <a:endParaRPr lang="en-US" altLang="ko-KR" sz="1400" b="1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400" b="1" smtClean="0">
                <a:solidFill>
                  <a:schemeClr val="bg1"/>
                </a:solidFill>
                <a:latin typeface="+mn-ea"/>
              </a:rPr>
              <a:t>요청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7107879" y="4473206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rgbClr val="FF0000"/>
                </a:solidFill>
                <a:latin typeface="+mn-ea"/>
              </a:rPr>
              <a:t>A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</a:rPr>
              <a:t>등급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5171352" y="6285745"/>
            <a:ext cx="294318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latin typeface="+mn-ea"/>
              </a:rPr>
              <a:t>서울 강동 </a:t>
            </a:r>
            <a:r>
              <a:rPr lang="en-US" altLang="ko-KR" sz="1400" b="1" smtClean="0">
                <a:latin typeface="+mn-ea"/>
              </a:rPr>
              <a:t>| </a:t>
            </a:r>
            <a:r>
              <a:rPr lang="ko-KR" altLang="en-US" sz="1400" b="1" smtClean="0">
                <a:latin typeface="+mn-ea"/>
              </a:rPr>
              <a:t>복지관 실버요가</a:t>
            </a:r>
            <a:endParaRPr lang="en-US" altLang="ko-KR" sz="1400" b="1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언택트 시대 뭐라뭐라뭐라뭐라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400">
                <a:solidFill>
                  <a:srgbClr val="FFC000"/>
                </a:solidFill>
                <a:latin typeface="+mn-ea"/>
              </a:rPr>
              <a:t>★</a:t>
            </a:r>
            <a:r>
              <a:rPr lang="en-US" altLang="ko-KR" sz="1400">
                <a:latin typeface="+mn-ea"/>
              </a:rPr>
              <a:t> </a:t>
            </a:r>
            <a:r>
              <a:rPr lang="en-US" altLang="ko-KR" sz="1400">
                <a:solidFill>
                  <a:srgbClr val="33CC33"/>
                </a:solidFill>
                <a:latin typeface="+mn-ea"/>
              </a:rPr>
              <a:t>4.9</a:t>
            </a:r>
            <a:r>
              <a:rPr lang="en-US" altLang="ko-KR" sz="1400">
                <a:latin typeface="+mn-ea"/>
              </a:rPr>
              <a:t> (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100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8022141" y="6404048"/>
            <a:ext cx="605457" cy="88712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상담</a:t>
            </a:r>
            <a:endParaRPr lang="en-US" altLang="ko-KR" sz="1600" b="1" smtClean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1600" b="1" smtClean="0">
                <a:solidFill>
                  <a:schemeClr val="bg1"/>
                </a:solidFill>
                <a:latin typeface="+mn-ea"/>
              </a:rPr>
              <a:t>요청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7225301" y="6952616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rgbClr val="FF0000"/>
                </a:solidFill>
                <a:latin typeface="+mn-ea"/>
              </a:rPr>
              <a:t>B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</a:rPr>
              <a:t>등급</a:t>
            </a:r>
          </a:p>
        </p:txBody>
      </p:sp>
      <p:sp>
        <p:nvSpPr>
          <p:cNvPr id="92" name="이등변 삼각형 91"/>
          <p:cNvSpPr/>
          <p:nvPr/>
        </p:nvSpPr>
        <p:spPr>
          <a:xfrm rot="5400000">
            <a:off x="6626603" y="2875475"/>
            <a:ext cx="437824" cy="411606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93" name="이등변 삼각형 92"/>
          <p:cNvSpPr/>
          <p:nvPr/>
        </p:nvSpPr>
        <p:spPr>
          <a:xfrm rot="5400000">
            <a:off x="6626603" y="5397646"/>
            <a:ext cx="437824" cy="41160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60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92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rcRect l="44070" t="18879" r="31673" b="13623"/>
          <a:stretch/>
        </p:blipFill>
        <p:spPr>
          <a:xfrm>
            <a:off x="5163061" y="1705099"/>
            <a:ext cx="3668529" cy="5956301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5128497" y="1721743"/>
            <a:ext cx="3670300" cy="124890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5150361" y="1225929"/>
            <a:ext cx="3668529" cy="4942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5150361" y="739310"/>
            <a:ext cx="3668529" cy="4739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b="1" smtClean="0">
                <a:solidFill>
                  <a:schemeClr val="tx1"/>
                </a:solidFill>
              </a:rPr>
              <a:t>이제야</a:t>
            </a:r>
            <a:r>
              <a:rPr lang="en-US" altLang="ko-KR" sz="1400" smtClean="0">
                <a:solidFill>
                  <a:schemeClr val="tx1"/>
                </a:solidFill>
              </a:rPr>
              <a:t>	                </a:t>
            </a:r>
            <a:r>
              <a:rPr lang="ko-KR" altLang="en-US" sz="1400" smtClean="0">
                <a:solidFill>
                  <a:schemeClr val="tx1"/>
                </a:solidFill>
              </a:rPr>
              <a:t>요양</a:t>
            </a:r>
            <a:r>
              <a:rPr lang="en-US" altLang="ko-KR" sz="1400" smtClean="0">
                <a:solidFill>
                  <a:schemeClr val="tx1"/>
                </a:solidFill>
              </a:rPr>
              <a:t>	</a:t>
            </a:r>
            <a:r>
              <a:rPr lang="ko-KR" altLang="en-US" sz="1400" smtClean="0">
                <a:solidFill>
                  <a:schemeClr val="tx1"/>
                </a:solidFill>
              </a:rPr>
              <a:t>고르기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150362" y="1310806"/>
            <a:ext cx="595035" cy="338554"/>
          </a:xfrm>
          <a:prstGeom prst="rect">
            <a:avLst/>
          </a:prstGeom>
          <a:solidFill>
            <a:srgbClr val="3399FF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</a:rPr>
              <a:t>전체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5727980" y="13108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주간보호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6728323" y="13108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방문요양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8523824" y="131080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간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7728666" y="131080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요양원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44070" t="18879" r="31673" b="13623"/>
          <a:stretch/>
        </p:blipFill>
        <p:spPr>
          <a:xfrm>
            <a:off x="449445" y="1727200"/>
            <a:ext cx="3668529" cy="5956301"/>
          </a:xfrm>
          <a:prstGeom prst="rect">
            <a:avLst/>
          </a:prstGeom>
        </p:spPr>
      </p:pic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mtClean="0"/>
              <a:t>지도 </a:t>
            </a:r>
            <a:r>
              <a:rPr lang="en-US" altLang="ko-KR" smtClean="0"/>
              <a:t>– </a:t>
            </a:r>
            <a:r>
              <a:rPr lang="ko-KR" altLang="en-US" smtClean="0"/>
              <a:t>시설 개별 표시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mtClean="0"/>
              <a:t>네이티브앱</a:t>
            </a:r>
            <a:r>
              <a:rPr lang="en-US" altLang="ko-KR" smtClean="0"/>
              <a:t>-</a:t>
            </a:r>
            <a:r>
              <a:rPr lang="ko-KR" altLang="en-US" smtClean="0"/>
              <a:t>고정</a:t>
            </a:r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>
            <a:off x="12109623" y="429406"/>
            <a:ext cx="5301050" cy="830983"/>
            <a:chOff x="11825415" y="1050324"/>
            <a:chExt cx="5301050" cy="1346887"/>
          </a:xfrm>
          <a:noFill/>
        </p:grpSpPr>
        <p:sp>
          <p:nvSpPr>
            <p:cNvPr id="73" name="직사각형 72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오른쪽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vs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왼쪽</a:t>
              </a:r>
              <a:endParaRPr lang="en-US" altLang="ko-KR" sz="1100" smtClean="0">
                <a:solidFill>
                  <a:schemeClr val="tx1"/>
                </a:solidFill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서브카테고리 네비게이션</a:t>
              </a:r>
              <a:endParaRPr lang="en-US" altLang="ko-KR" sz="1100" b="1">
                <a:solidFill>
                  <a:schemeClr val="tx1"/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436745" y="1248030"/>
            <a:ext cx="3668529" cy="49427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436745" y="761411"/>
            <a:ext cx="3668529" cy="47392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b="1" smtClean="0">
                <a:solidFill>
                  <a:schemeClr val="tx1"/>
                </a:solidFill>
              </a:rPr>
              <a:t>이제야</a:t>
            </a:r>
            <a:r>
              <a:rPr lang="en-US" altLang="ko-KR" sz="1400" smtClean="0">
                <a:solidFill>
                  <a:schemeClr val="tx1"/>
                </a:solidFill>
              </a:rPr>
              <a:t>	                </a:t>
            </a:r>
            <a:r>
              <a:rPr lang="ko-KR" altLang="en-US" sz="1400" smtClean="0">
                <a:solidFill>
                  <a:schemeClr val="tx1"/>
                </a:solidFill>
              </a:rPr>
              <a:t>요양</a:t>
            </a:r>
            <a:r>
              <a:rPr lang="en-US" altLang="ko-KR" sz="1400" smtClean="0">
                <a:solidFill>
                  <a:schemeClr val="tx1"/>
                </a:solidFill>
              </a:rPr>
              <a:t>	</a:t>
            </a:r>
            <a:r>
              <a:rPr lang="ko-KR" altLang="en-US" sz="1400" smtClean="0">
                <a:solidFill>
                  <a:schemeClr val="tx1"/>
                </a:solidFill>
              </a:rPr>
              <a:t>고르기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436746" y="1332907"/>
            <a:ext cx="595035" cy="338554"/>
          </a:xfrm>
          <a:prstGeom prst="rect">
            <a:avLst/>
          </a:prstGeom>
          <a:solidFill>
            <a:srgbClr val="3399FF"/>
          </a:solidFill>
        </p:spPr>
        <p:txBody>
          <a:bodyPr wrap="none" rtlCol="0">
            <a:spAutoFit/>
          </a:bodyPr>
          <a:lstStyle/>
          <a:p>
            <a:r>
              <a:rPr lang="ko-KR" altLang="en-US" sz="1600" b="1" smtClean="0">
                <a:solidFill>
                  <a:schemeClr val="bg1"/>
                </a:solidFill>
              </a:rPr>
              <a:t>전체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014364" y="133290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주간보호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014707" y="133290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방문요양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810208" y="1332907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간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015050" y="1332907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>
                <a:solidFill>
                  <a:schemeClr val="bg1"/>
                </a:solidFill>
              </a:rPr>
              <a:t>요양원</a:t>
            </a:r>
          </a:p>
        </p:txBody>
      </p:sp>
      <p:grpSp>
        <p:nvGrpSpPr>
          <p:cNvPr id="13" name="그룹 12"/>
          <p:cNvGrpSpPr/>
          <p:nvPr/>
        </p:nvGrpSpPr>
        <p:grpSpPr>
          <a:xfrm>
            <a:off x="3641358" y="2473091"/>
            <a:ext cx="337700" cy="323850"/>
            <a:chOff x="6977500" y="4451350"/>
            <a:chExt cx="533400" cy="508000"/>
          </a:xfrm>
        </p:grpSpPr>
        <p:sp>
          <p:nvSpPr>
            <p:cNvPr id="48" name="타원 47"/>
            <p:cNvSpPr/>
            <p:nvPr/>
          </p:nvSpPr>
          <p:spPr>
            <a:xfrm>
              <a:off x="6977500" y="4451350"/>
              <a:ext cx="533400" cy="5080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7066400" y="4518025"/>
              <a:ext cx="355600" cy="374650"/>
            </a:xfrm>
            <a:prstGeom prst="ellipse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mtClean="0">
                  <a:solidFill>
                    <a:srgbClr val="3399FF"/>
                  </a:solidFill>
                </a:rPr>
                <a:t>+</a:t>
              </a:r>
              <a:endParaRPr lang="ko-KR" altLang="en-US" smtClean="0">
                <a:solidFill>
                  <a:srgbClr val="3399FF"/>
                </a:solidFill>
              </a:endParaRPr>
            </a:p>
          </p:txBody>
        </p:sp>
      </p:grpSp>
      <p:sp>
        <p:nvSpPr>
          <p:cNvPr id="15" name="모서리가 둥근 직사각형 14"/>
          <p:cNvSpPr/>
          <p:nvPr/>
        </p:nvSpPr>
        <p:spPr>
          <a:xfrm>
            <a:off x="431800" y="1798039"/>
            <a:ext cx="3683000" cy="5461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4263" y="1917200"/>
            <a:ext cx="1524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smtClean="0"/>
              <a:t>12</a:t>
            </a:r>
            <a:r>
              <a:rPr lang="ko-KR" altLang="en-US" sz="1400" b="1" smtClean="0"/>
              <a:t>개의 시설 보기</a:t>
            </a:r>
          </a:p>
        </p:txBody>
      </p:sp>
      <p:sp>
        <p:nvSpPr>
          <p:cNvPr id="17" name="아래쪽 화살표 16"/>
          <p:cNvSpPr/>
          <p:nvPr/>
        </p:nvSpPr>
        <p:spPr>
          <a:xfrm>
            <a:off x="3475391" y="1901769"/>
            <a:ext cx="444500" cy="323208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5139651" y="739310"/>
            <a:ext cx="3675698" cy="694419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2985" b="12493"/>
          <a:stretch/>
        </p:blipFill>
        <p:spPr>
          <a:xfrm>
            <a:off x="5207903" y="1891596"/>
            <a:ext cx="896087" cy="959969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6162284" y="1836337"/>
            <a:ext cx="263651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 smtClean="0">
                <a:latin typeface="+mn-ea"/>
              </a:rPr>
              <a:t>서울 강동 </a:t>
            </a:r>
            <a:r>
              <a:rPr lang="en-US" altLang="ko-KR" sz="1400" b="1" smtClean="0">
                <a:latin typeface="+mn-ea"/>
              </a:rPr>
              <a:t>| </a:t>
            </a:r>
            <a:r>
              <a:rPr lang="ko-KR" altLang="en-US" sz="1400" b="1" smtClean="0">
                <a:latin typeface="+mn-ea"/>
              </a:rPr>
              <a:t>롱라이프 엘더가든</a:t>
            </a:r>
            <a:endParaRPr lang="en-US" altLang="ko-KR" sz="1400" b="1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프리미엄을 더한 돌봄 서비스</a:t>
            </a:r>
            <a:endParaRPr lang="en-US" altLang="ko-KR" sz="140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ko-KR" sz="1400">
                <a:solidFill>
                  <a:srgbClr val="FFC000"/>
                </a:solidFill>
                <a:latin typeface="+mn-ea"/>
              </a:rPr>
              <a:t>★</a:t>
            </a:r>
            <a:r>
              <a:rPr lang="en-US" altLang="ko-KR" sz="1400">
                <a:latin typeface="+mn-ea"/>
              </a:rPr>
              <a:t> </a:t>
            </a:r>
            <a:r>
              <a:rPr lang="en-US" altLang="ko-KR" sz="1400">
                <a:solidFill>
                  <a:srgbClr val="33CC33"/>
                </a:solidFill>
                <a:latin typeface="+mn-ea"/>
              </a:rPr>
              <a:t>4.9</a:t>
            </a:r>
            <a:r>
              <a:rPr lang="en-US" altLang="ko-KR" sz="1400">
                <a:latin typeface="+mn-ea"/>
              </a:rPr>
              <a:t> (</a:t>
            </a:r>
            <a:r>
              <a:rPr lang="en-US" altLang="ko-KR" sz="140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100</a:t>
            </a:r>
            <a:r>
              <a:rPr lang="en-US" altLang="ko-KR" sz="140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) </a:t>
            </a:r>
            <a:endParaRPr lang="ko-KR" altLang="en-US" sz="1400" smtClean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8098811" y="2512998"/>
            <a:ext cx="662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>
                <a:solidFill>
                  <a:srgbClr val="FF0000"/>
                </a:solidFill>
                <a:latin typeface="+mn-ea"/>
              </a:rPr>
              <a:t>A</a:t>
            </a:r>
            <a:r>
              <a:rPr lang="ko-KR" altLang="en-US" sz="1400" smtClean="0">
                <a:solidFill>
                  <a:srgbClr val="FF0000"/>
                </a:solidFill>
                <a:latin typeface="+mn-ea"/>
              </a:rPr>
              <a:t>등급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860" y="4045484"/>
            <a:ext cx="304762" cy="30476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303" y="4378487"/>
            <a:ext cx="304762" cy="30476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879" y="5822361"/>
            <a:ext cx="304762" cy="304762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174" y="3300190"/>
            <a:ext cx="304762" cy="304762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974" y="3300190"/>
            <a:ext cx="304762" cy="304762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295" y="5517599"/>
            <a:ext cx="304762" cy="304762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326" y="3102970"/>
            <a:ext cx="304762" cy="30476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5320" y="4628602"/>
            <a:ext cx="304762" cy="304762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065" y="6251667"/>
            <a:ext cx="304762" cy="304762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011" y="4588571"/>
            <a:ext cx="304762" cy="304762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454" y="4921574"/>
            <a:ext cx="304762" cy="304762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030" y="6365448"/>
            <a:ext cx="304762" cy="304762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325" y="3843277"/>
            <a:ext cx="304762" cy="304762"/>
          </a:xfrm>
          <a:prstGeom prst="rect">
            <a:avLst/>
          </a:prstGeom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125" y="3843277"/>
            <a:ext cx="304762" cy="304762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46" y="6060686"/>
            <a:ext cx="304762" cy="304762"/>
          </a:xfrm>
          <a:prstGeom prst="rect">
            <a:avLst/>
          </a:prstGeom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477" y="3646057"/>
            <a:ext cx="304762" cy="304762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471" y="5171689"/>
            <a:ext cx="304762" cy="304762"/>
          </a:xfrm>
          <a:prstGeom prst="rect">
            <a:avLst/>
          </a:prstGeom>
        </p:spPr>
      </p:pic>
      <p:pic>
        <p:nvPicPr>
          <p:cNvPr id="96" name="그림 9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0216" y="6794754"/>
            <a:ext cx="304762" cy="304762"/>
          </a:xfrm>
          <a:prstGeom prst="rect">
            <a:avLst/>
          </a:prstGeom>
        </p:spPr>
      </p:pic>
      <p:sp>
        <p:nvSpPr>
          <p:cNvPr id="8" name="눈물 방울 7"/>
          <p:cNvSpPr/>
          <p:nvPr/>
        </p:nvSpPr>
        <p:spPr>
          <a:xfrm rot="7697444">
            <a:off x="6953552" y="4927784"/>
            <a:ext cx="345469" cy="292341"/>
          </a:xfrm>
          <a:prstGeom prst="teardrop">
            <a:avLst>
              <a:gd name="adj" fmla="val 129557"/>
            </a:avLst>
          </a:prstGeom>
          <a:solidFill>
            <a:schemeClr val="tx1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62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8000"/>
              <a:t>2</a:t>
            </a:r>
            <a:r>
              <a:rPr lang="en-US" altLang="ko-KR" sz="8000" smtClean="0"/>
              <a:t>. </a:t>
            </a:r>
            <a:r>
              <a:rPr lang="ko-KR" altLang="en-US" sz="8000" smtClean="0"/>
              <a:t>시설세부</a:t>
            </a:r>
            <a:endParaRPr lang="ko-KR" altLang="en-US" sz="80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sz="3733" smtClean="0"/>
              <a:t>모바일 시설세부</a:t>
            </a:r>
            <a:endParaRPr lang="en-US" altLang="ko-KR" sz="3733" smtClean="0"/>
          </a:p>
          <a:p>
            <a:r>
              <a:rPr lang="ko-KR" altLang="en-US" sz="3733" smtClean="0"/>
              <a:t>상담요청</a:t>
            </a:r>
            <a:endParaRPr lang="ko-KR" altLang="en-US" sz="3733" dirty="0"/>
          </a:p>
        </p:txBody>
      </p:sp>
    </p:spTree>
    <p:extLst>
      <p:ext uri="{BB962C8B-B14F-4D97-AF65-F5344CB8AC3E}">
        <p14:creationId xmlns:p14="http://schemas.microsoft.com/office/powerpoint/2010/main" val="4113474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4466501"/>
              </p:ext>
            </p:extLst>
          </p:nvPr>
        </p:nvGraphicFramePr>
        <p:xfrm>
          <a:off x="1181070" y="1127144"/>
          <a:ext cx="15392430" cy="582465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214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4441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71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591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2963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번호</a:t>
                      </a:r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내용</a:t>
                      </a:r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날짜</a:t>
                      </a:r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작성자</a:t>
                      </a:r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2963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 smtClean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1</a:t>
                      </a:r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500" dirty="0" smtClean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최초 작성</a:t>
                      </a:r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smtClean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2020.11.01</a:t>
                      </a:r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500" dirty="0" smtClean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정유철</a:t>
                      </a:r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2963">
                <a:tc>
                  <a:txBody>
                    <a:bodyPr/>
                    <a:lstStyle/>
                    <a:p>
                      <a:pPr algn="ctr"/>
                      <a:r>
                        <a:rPr lang="en-US" sz="1500" smtClean="0">
                          <a:solidFill>
                            <a:srgbClr val="5F5F5F"/>
                          </a:solidFill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2</a:t>
                      </a:r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8586705"/>
                  </a:ext>
                </a:extLst>
              </a:tr>
              <a:tr h="442963"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18761746"/>
                  </a:ext>
                </a:extLst>
              </a:tr>
              <a:tr h="442963"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9890280"/>
                  </a:ext>
                </a:extLst>
              </a:tr>
              <a:tr h="442963"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3996495"/>
                  </a:ext>
                </a:extLst>
              </a:tr>
              <a:tr h="442963"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9463121"/>
                  </a:ext>
                </a:extLst>
              </a:tr>
              <a:tr h="442963"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47535907"/>
                  </a:ext>
                </a:extLst>
              </a:tr>
              <a:tr h="442963"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31165575"/>
                  </a:ext>
                </a:extLst>
              </a:tr>
              <a:tr h="442963"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002499"/>
                  </a:ext>
                </a:extLst>
              </a:tr>
              <a:tr h="442963"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03858865"/>
                  </a:ext>
                </a:extLst>
              </a:tr>
              <a:tr h="442963"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6694499"/>
                  </a:ext>
                </a:extLst>
              </a:tr>
              <a:tr h="442963"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500" dirty="0">
                        <a:solidFill>
                          <a:srgbClr val="5F5F5F"/>
                        </a:solidFill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 marL="109725" marR="109725" marT="109725" marB="109725" anchor="ctr">
                    <a:lnL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9087510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263517" y="180620"/>
            <a:ext cx="36469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ko-KR" altLang="en-US" sz="2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문서 이력</a:t>
            </a:r>
            <a:endParaRPr lang="ru-RU" sz="2100" dirty="0"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897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mtClean="0"/>
              <a:t>시설세부</a:t>
            </a:r>
            <a:r>
              <a:rPr lang="en-US" altLang="ko-KR" smtClean="0"/>
              <a:t>1-</a:t>
            </a:r>
            <a:r>
              <a:rPr lang="ko-KR" altLang="en-US" smtClean="0"/>
              <a:t>시설요약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mtClean="0"/>
              <a:t>반응형웹 </a:t>
            </a:r>
            <a:r>
              <a:rPr lang="en-US" altLang="ko-KR" smtClean="0"/>
              <a:t>- </a:t>
            </a:r>
            <a:r>
              <a:rPr lang="ko-KR" altLang="en-US" smtClean="0"/>
              <a:t>모바일</a:t>
            </a: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6745" y="761412"/>
            <a:ext cx="3659363" cy="890157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12098720" y="429407"/>
            <a:ext cx="5301050" cy="651248"/>
            <a:chOff x="11825415" y="1050324"/>
            <a:chExt cx="5301050" cy="1346887"/>
          </a:xfrm>
          <a:noFill/>
        </p:grpSpPr>
        <p:sp>
          <p:nvSpPr>
            <p:cNvPr id="31" name="직사각형 30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동영상이 있는 경우 가장 상단에 위치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.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유튜브 링크를 플레이 할 수 있는 기능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r>
                <a:rPr lang="en-US" altLang="ko-KR" sz="1100" smtClean="0">
                  <a:solidFill>
                    <a:schemeClr val="tx1"/>
                  </a:solidFill>
                </a:rPr>
                <a:t>*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동영상이 없는 경우 메인 사진</a:t>
              </a:r>
              <a:endParaRPr lang="en-US" altLang="ko-KR" sz="110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동영상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12098720" y="1082980"/>
            <a:ext cx="5301050" cy="1026940"/>
            <a:chOff x="11825415" y="1050324"/>
            <a:chExt cx="5301050" cy="1346887"/>
          </a:xfrm>
          <a:noFill/>
        </p:grpSpPr>
        <p:sp>
          <p:nvSpPr>
            <p:cNvPr id="50" name="직사각형 49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사진을 옆으로 밀어서 볼 수 있음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사진을 클릭하는 경우 아래와 같이 사진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1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장이 크게 표시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(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동일 화면 내에서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)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되고 좌우로 슬라이드 가능</a:t>
              </a:r>
              <a:endParaRPr lang="en-US" altLang="ko-KR" sz="110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해당 화면에서 다시 작게 되지는 않음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(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재 클릭 시 의도하지 않게 작아지는 것을 방지</a:t>
              </a:r>
              <a:endParaRPr lang="en-US" altLang="ko-KR" sz="1100" smtClean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사진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2098720" y="2110680"/>
            <a:ext cx="5301050" cy="2224621"/>
            <a:chOff x="11825415" y="1050324"/>
            <a:chExt cx="5301050" cy="1346887"/>
          </a:xfrm>
          <a:noFill/>
        </p:grpSpPr>
        <p:sp>
          <p:nvSpPr>
            <p:cNvPr id="53" name="직사각형 52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>
                <a:buFont typeface="+mj-lt"/>
                <a:buAutoNum type="arabicPeriod"/>
              </a:pPr>
              <a:endParaRPr lang="en-US" altLang="ko-KR" sz="1100" smtClean="0">
                <a:solidFill>
                  <a:schemeClr val="tx1"/>
                </a:solidFill>
              </a:endParaRPr>
            </a:p>
            <a:p>
              <a:r>
                <a:rPr lang="ko-KR" altLang="en-US" sz="1100" smtClean="0">
                  <a:solidFill>
                    <a:srgbClr val="FF0000"/>
                  </a:solidFill>
                </a:rPr>
                <a:t>기존 시니어톡톡 보유 정보를 아이콘 형태로 가독성 있게 표현</a:t>
              </a:r>
              <a:endParaRPr lang="en-US" altLang="ko-KR" sz="1100">
                <a:solidFill>
                  <a:srgbClr val="FF0000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시설명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시설의 핵심 캐치프레이즈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주요 시설 요약정보 박스들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(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정보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+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정보설명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전화하기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: </a:t>
              </a:r>
            </a:p>
            <a:p>
              <a:pPr marL="685800" lvl="1" indent="-228600">
                <a:buFont typeface="Arial" panose="020B0604020202020204" pitchFamily="34" charset="0"/>
                <a:buChar char="•"/>
              </a:pPr>
              <a:r>
                <a:rPr lang="ko-KR" altLang="en-US" sz="1100" smtClean="0">
                  <a:solidFill>
                    <a:schemeClr val="tx1"/>
                  </a:solidFill>
                </a:rPr>
                <a:t>모바일의 경우 전화번호 넣어서 전화의 통화로 연결</a:t>
              </a:r>
              <a:r>
                <a:rPr lang="en-US" altLang="ko-KR" sz="1100">
                  <a:solidFill>
                    <a:schemeClr val="tx1"/>
                  </a:solidFill>
                </a:rPr>
                <a:t>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(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기존 기능으로 향후에는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050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번호 사용 예정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).</a:t>
              </a:r>
            </a:p>
            <a:p>
              <a:pPr marL="685800" lvl="1" indent="-228600">
                <a:buFont typeface="Arial" panose="020B0604020202020204" pitchFamily="34" charset="0"/>
                <a:buChar char="•"/>
              </a:pPr>
              <a:r>
                <a:rPr lang="en-US" altLang="ko-KR" sz="1100" smtClean="0">
                  <a:solidFill>
                    <a:schemeClr val="tx1"/>
                  </a:solidFill>
                </a:rPr>
                <a:t>PC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의 경우 전화번호 팝업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관심시설 등록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–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로그인 사용자만 사용가능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.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로그인 안되어 있으면 로그인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/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회원가입 팝업 제공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(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기존기능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후기보기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–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자사 후기는 하단 후기로 스크롤 다운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타 사이트 후기는 해당 링크로 새창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(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타사 사이트 삭제 고려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요약 정보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33" name="그림 3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39" y="776909"/>
            <a:ext cx="3325766" cy="2188709"/>
          </a:xfrm>
          <a:prstGeom prst="rect">
            <a:avLst/>
          </a:prstGeom>
        </p:spPr>
      </p:pic>
      <p:sp>
        <p:nvSpPr>
          <p:cNvPr id="39" name="이등변 삼각형 38"/>
          <p:cNvSpPr/>
          <p:nvPr/>
        </p:nvSpPr>
        <p:spPr>
          <a:xfrm rot="5400000">
            <a:off x="1978130" y="1535846"/>
            <a:ext cx="617840" cy="610618"/>
          </a:xfrm>
          <a:prstGeom prst="triangl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039" y="3091520"/>
            <a:ext cx="1211750" cy="89629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2190" y="3091520"/>
            <a:ext cx="1361926" cy="896293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3248"/>
          <a:stretch/>
        </p:blipFill>
        <p:spPr>
          <a:xfrm>
            <a:off x="3254116" y="3091037"/>
            <a:ext cx="687689" cy="896293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593327" y="9091668"/>
            <a:ext cx="2526663" cy="46151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상담요청하기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593327" y="5093035"/>
            <a:ext cx="1100735" cy="827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0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정부평가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1728759" y="5093035"/>
            <a:ext cx="1100735" cy="827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0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시설크기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864191" y="5093035"/>
            <a:ext cx="1100735" cy="827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0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이용가능여부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593327" y="5965783"/>
            <a:ext cx="1100735" cy="827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0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특화영역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1728759" y="5965783"/>
            <a:ext cx="1100735" cy="827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0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특화영역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2864191" y="5965783"/>
            <a:ext cx="1100735" cy="827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0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설립시기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593327" y="6848023"/>
            <a:ext cx="1100735" cy="827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0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인력보유수</a:t>
            </a:r>
          </a:p>
        </p:txBody>
      </p:sp>
      <p:sp>
        <p:nvSpPr>
          <p:cNvPr id="62" name="직사각형 61"/>
          <p:cNvSpPr/>
          <p:nvPr/>
        </p:nvSpPr>
        <p:spPr>
          <a:xfrm>
            <a:off x="1728759" y="6848023"/>
            <a:ext cx="1100735" cy="827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0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설립형태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864191" y="6848023"/>
            <a:ext cx="1100735" cy="8279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108000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817903" y="5219424"/>
            <a:ext cx="651582" cy="351099"/>
          </a:xfrm>
          <a:prstGeom prst="roundRect">
            <a:avLst>
              <a:gd name="adj" fmla="val 4466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200" b="1" smtClean="0">
                <a:solidFill>
                  <a:schemeClr val="bg1"/>
                </a:solidFill>
              </a:rPr>
              <a:t>B</a:t>
            </a:r>
            <a:endParaRPr lang="ko-KR" altLang="en-US" sz="1200" b="1" smtClean="0">
              <a:solidFill>
                <a:schemeClr val="bg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953335" y="5219424"/>
            <a:ext cx="651582" cy="351099"/>
          </a:xfrm>
          <a:prstGeom prst="roundRect">
            <a:avLst>
              <a:gd name="adj" fmla="val 4466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smtClean="0">
                <a:solidFill>
                  <a:schemeClr val="bg1"/>
                </a:solidFill>
              </a:rPr>
              <a:t>중형</a:t>
            </a:r>
          </a:p>
        </p:txBody>
      </p:sp>
      <p:sp>
        <p:nvSpPr>
          <p:cNvPr id="66" name="모서리가 둥근 직사각형 65"/>
          <p:cNvSpPr/>
          <p:nvPr/>
        </p:nvSpPr>
        <p:spPr>
          <a:xfrm>
            <a:off x="3088767" y="5239312"/>
            <a:ext cx="651582" cy="351099"/>
          </a:xfrm>
          <a:prstGeom prst="roundRect">
            <a:avLst>
              <a:gd name="adj" fmla="val 4466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smtClean="0">
                <a:solidFill>
                  <a:schemeClr val="bg1"/>
                </a:solidFill>
              </a:rPr>
              <a:t>가능</a:t>
            </a:r>
          </a:p>
        </p:txBody>
      </p:sp>
      <p:sp>
        <p:nvSpPr>
          <p:cNvPr id="67" name="모서리가 둥근 직사각형 66"/>
          <p:cNvSpPr/>
          <p:nvPr/>
        </p:nvSpPr>
        <p:spPr>
          <a:xfrm>
            <a:off x="817903" y="6095916"/>
            <a:ext cx="651582" cy="351099"/>
          </a:xfrm>
          <a:prstGeom prst="roundRect">
            <a:avLst>
              <a:gd name="adj" fmla="val 4466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smtClean="0">
                <a:solidFill>
                  <a:schemeClr val="bg1"/>
                </a:solidFill>
              </a:rPr>
              <a:t>치매</a:t>
            </a:r>
          </a:p>
        </p:txBody>
      </p:sp>
      <p:sp>
        <p:nvSpPr>
          <p:cNvPr id="68" name="모서리가 둥근 직사각형 67"/>
          <p:cNvSpPr/>
          <p:nvPr/>
        </p:nvSpPr>
        <p:spPr>
          <a:xfrm>
            <a:off x="1953335" y="6095916"/>
            <a:ext cx="651582" cy="351099"/>
          </a:xfrm>
          <a:prstGeom prst="roundRect">
            <a:avLst>
              <a:gd name="adj" fmla="val 4466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smtClean="0">
                <a:solidFill>
                  <a:schemeClr val="bg1"/>
                </a:solidFill>
              </a:rPr>
              <a:t>재활</a:t>
            </a:r>
          </a:p>
        </p:txBody>
      </p:sp>
      <p:sp>
        <p:nvSpPr>
          <p:cNvPr id="69" name="모서리가 둥근 직사각형 68"/>
          <p:cNvSpPr/>
          <p:nvPr/>
        </p:nvSpPr>
        <p:spPr>
          <a:xfrm>
            <a:off x="3088767" y="6078977"/>
            <a:ext cx="651582" cy="351099"/>
          </a:xfrm>
          <a:prstGeom prst="roundRect">
            <a:avLst>
              <a:gd name="adj" fmla="val 4466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smtClean="0">
                <a:solidFill>
                  <a:schemeClr val="bg1"/>
                </a:solidFill>
              </a:rPr>
              <a:t>맞춤형</a:t>
            </a:r>
          </a:p>
        </p:txBody>
      </p:sp>
      <p:sp>
        <p:nvSpPr>
          <p:cNvPr id="70" name="모서리가 둥근 직사각형 69"/>
          <p:cNvSpPr/>
          <p:nvPr/>
        </p:nvSpPr>
        <p:spPr>
          <a:xfrm>
            <a:off x="817903" y="6925518"/>
            <a:ext cx="651582" cy="351099"/>
          </a:xfrm>
          <a:prstGeom prst="roundRect">
            <a:avLst>
              <a:gd name="adj" fmla="val 4466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smtClean="0">
                <a:solidFill>
                  <a:schemeClr val="bg1"/>
                </a:solidFill>
              </a:rPr>
              <a:t>우수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4879" y="4787555"/>
            <a:ext cx="26260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smtClean="0">
                <a:solidFill>
                  <a:schemeClr val="accent1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☞ </a:t>
            </a:r>
            <a:r>
              <a:rPr lang="ko-KR" altLang="en-US" sz="1100" smtClean="0">
                <a:solidFill>
                  <a:schemeClr val="accent1">
                    <a:lumMod val="75000"/>
                  </a:schemeClr>
                </a:solidFill>
              </a:rPr>
              <a:t>서울특별시 강동구 올림픽로 </a:t>
            </a:r>
            <a:r>
              <a:rPr lang="en-US" altLang="ko-KR" sz="1100" smtClean="0">
                <a:solidFill>
                  <a:schemeClr val="accent1">
                    <a:lumMod val="75000"/>
                  </a:schemeClr>
                </a:solidFill>
              </a:rPr>
              <a:t>824 3</a:t>
            </a:r>
            <a:r>
              <a:rPr lang="ko-KR" altLang="en-US" sz="1100" smtClean="0">
                <a:solidFill>
                  <a:schemeClr val="accent1">
                    <a:lumMod val="75000"/>
                  </a:schemeClr>
                </a:solidFill>
              </a:rPr>
              <a:t>층</a:t>
            </a:r>
          </a:p>
        </p:txBody>
      </p:sp>
      <p:cxnSp>
        <p:nvCxnSpPr>
          <p:cNvPr id="73" name="직선 연결선 72"/>
          <p:cNvCxnSpPr/>
          <p:nvPr/>
        </p:nvCxnSpPr>
        <p:spPr>
          <a:xfrm>
            <a:off x="538623" y="7833514"/>
            <a:ext cx="3448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모서리가 둥근 직사각형 80"/>
          <p:cNvSpPr/>
          <p:nvPr/>
        </p:nvSpPr>
        <p:spPr>
          <a:xfrm>
            <a:off x="1940635" y="6925518"/>
            <a:ext cx="651582" cy="351099"/>
          </a:xfrm>
          <a:prstGeom prst="roundRect">
            <a:avLst>
              <a:gd name="adj" fmla="val 44667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45720" rIns="3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b="1" smtClean="0">
                <a:solidFill>
                  <a:schemeClr val="bg1"/>
                </a:solidFill>
              </a:rPr>
              <a:t>법인</a:t>
            </a:r>
          </a:p>
        </p:txBody>
      </p:sp>
      <p:cxnSp>
        <p:nvCxnSpPr>
          <p:cNvPr id="79" name="직선 연결선 78"/>
          <p:cNvCxnSpPr/>
          <p:nvPr/>
        </p:nvCxnSpPr>
        <p:spPr>
          <a:xfrm>
            <a:off x="567927" y="4102373"/>
            <a:ext cx="3448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5138217" y="761412"/>
            <a:ext cx="3659363" cy="507589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pic>
        <p:nvPicPr>
          <p:cNvPr id="86" name="그림 8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5333" y="872754"/>
            <a:ext cx="3325766" cy="2188709"/>
          </a:xfrm>
          <a:prstGeom prst="rect">
            <a:avLst/>
          </a:prstGeom>
        </p:spPr>
      </p:pic>
      <p:sp>
        <p:nvSpPr>
          <p:cNvPr id="87" name="이등변 삼각형 86"/>
          <p:cNvSpPr/>
          <p:nvPr/>
        </p:nvSpPr>
        <p:spPr>
          <a:xfrm rot="5400000">
            <a:off x="6737424" y="1631691"/>
            <a:ext cx="617840" cy="610618"/>
          </a:xfrm>
          <a:prstGeom prst="triangl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8" name="그림 87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22478" y="3243470"/>
            <a:ext cx="2622567" cy="1939830"/>
          </a:xfrm>
          <a:prstGeom prst="rect">
            <a:avLst/>
          </a:prstGeom>
        </p:spPr>
      </p:pic>
      <p:sp>
        <p:nvSpPr>
          <p:cNvPr id="9" name="갈매기형 수장 8"/>
          <p:cNvSpPr/>
          <p:nvPr/>
        </p:nvSpPr>
        <p:spPr>
          <a:xfrm>
            <a:off x="8439842" y="3591075"/>
            <a:ext cx="333829" cy="112567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89" name="갈매기형 수장 88"/>
          <p:cNvSpPr/>
          <p:nvPr/>
        </p:nvSpPr>
        <p:spPr>
          <a:xfrm flipH="1">
            <a:off x="5293852" y="3660257"/>
            <a:ext cx="333829" cy="1125672"/>
          </a:xfrm>
          <a:prstGeom prst="chevr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pic>
        <p:nvPicPr>
          <p:cNvPr id="96" name="그림 95"/>
          <p:cNvPicPr>
            <a:picLocks noChangeAspect="1"/>
          </p:cNvPicPr>
          <p:nvPr/>
        </p:nvPicPr>
        <p:blipFill>
          <a:blip r:embed="rId4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077" y="8433702"/>
            <a:ext cx="424473" cy="424473"/>
          </a:xfrm>
          <a:prstGeom prst="rect">
            <a:avLst/>
          </a:prstGeom>
        </p:spPr>
      </p:pic>
      <p:pic>
        <p:nvPicPr>
          <p:cNvPr id="97" name="내용 개체 틀 4"/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7" y="8464666"/>
            <a:ext cx="362545" cy="362545"/>
          </a:xfrm>
          <a:prstGeom prst="rect">
            <a:avLst/>
          </a:prstGeom>
        </p:spPr>
      </p:pic>
      <p:sp>
        <p:nvSpPr>
          <p:cNvPr id="98" name="TextBox 97"/>
          <p:cNvSpPr txBox="1"/>
          <p:nvPr/>
        </p:nvSpPr>
        <p:spPr>
          <a:xfrm>
            <a:off x="2148023" y="8652226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sng" smtClean="0">
                <a:solidFill>
                  <a:srgbClr val="0066FF"/>
                </a:solidFill>
              </a:rPr>
              <a:t>구글리뷰</a:t>
            </a:r>
            <a:endParaRPr lang="ko-KR" altLang="en-US" sz="900" u="sng">
              <a:solidFill>
                <a:srgbClr val="0066FF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2257828" y="8435694"/>
            <a:ext cx="6575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solidFill>
                  <a:srgbClr val="FFFF00"/>
                </a:solidFill>
                <a:sym typeface="Symbol" panose="05050102010706020507" pitchFamily="18" charset="2"/>
              </a:rPr>
              <a:t></a:t>
            </a:r>
            <a:r>
              <a:rPr lang="en-US" altLang="ko-KR" sz="900" smtClean="0">
                <a:solidFill>
                  <a:srgbClr val="FF0000"/>
                </a:solidFill>
                <a:sym typeface="Symbol" panose="05050102010706020507" pitchFamily="18" charset="2"/>
              </a:rPr>
              <a:t>3.1</a:t>
            </a:r>
            <a:r>
              <a:rPr lang="en-US" altLang="ko-KR" sz="900" smtClean="0">
                <a:sym typeface="Symbol" panose="05050102010706020507" pitchFamily="18" charset="2"/>
              </a:rPr>
              <a:t> </a:t>
            </a:r>
            <a:r>
              <a:rPr lang="en-US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sym typeface="Symbol" panose="05050102010706020507" pitchFamily="18" charset="2"/>
              </a:rPr>
              <a:t>(2</a:t>
            </a:r>
            <a:r>
              <a:rPr lang="ko-KR" altLang="en-US" sz="900" smtClean="0">
                <a:solidFill>
                  <a:schemeClr val="tx1">
                    <a:lumMod val="50000"/>
                    <a:lumOff val="50000"/>
                  </a:schemeClr>
                </a:solidFill>
                <a:sym typeface="Symbol" panose="05050102010706020507" pitchFamily="18" charset="2"/>
              </a:rPr>
              <a:t>개</a:t>
            </a:r>
            <a:r>
              <a:rPr lang="en-US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sym typeface="Symbol" panose="05050102010706020507" pitchFamily="18" charset="2"/>
              </a:rPr>
              <a:t>)</a:t>
            </a:r>
            <a:endParaRPr lang="ko-KR" altLang="en-US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0" name="포인트가 5개인 별 99"/>
          <p:cNvSpPr/>
          <p:nvPr/>
        </p:nvSpPr>
        <p:spPr>
          <a:xfrm>
            <a:off x="2236317" y="8503420"/>
            <a:ext cx="93293" cy="95381"/>
          </a:xfrm>
          <a:prstGeom prst="star5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TextBox 100"/>
          <p:cNvSpPr txBox="1"/>
          <p:nvPr/>
        </p:nvSpPr>
        <p:spPr>
          <a:xfrm>
            <a:off x="3337690" y="8652226"/>
            <a:ext cx="76174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sng" smtClean="0">
                <a:solidFill>
                  <a:srgbClr val="0066FF"/>
                </a:solidFill>
              </a:rPr>
              <a:t>카카오평가</a:t>
            </a:r>
            <a:endParaRPr lang="ko-KR" altLang="en-US" sz="900" u="sng">
              <a:solidFill>
                <a:srgbClr val="0066FF"/>
              </a:solidFill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3415362" y="8435694"/>
            <a:ext cx="6575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solidFill>
                  <a:srgbClr val="FFFF00"/>
                </a:solidFill>
                <a:sym typeface="Symbol" panose="05050102010706020507" pitchFamily="18" charset="2"/>
              </a:rPr>
              <a:t></a:t>
            </a:r>
            <a:r>
              <a:rPr lang="en-US" altLang="ko-KR" sz="900" smtClean="0">
                <a:solidFill>
                  <a:srgbClr val="FF0000"/>
                </a:solidFill>
                <a:sym typeface="Symbol" panose="05050102010706020507" pitchFamily="18" charset="2"/>
              </a:rPr>
              <a:t>3.1</a:t>
            </a:r>
            <a:r>
              <a:rPr lang="en-US" altLang="ko-KR" sz="900" smtClean="0">
                <a:sym typeface="Symbol" panose="05050102010706020507" pitchFamily="18" charset="2"/>
              </a:rPr>
              <a:t> </a:t>
            </a:r>
            <a:r>
              <a:rPr lang="en-US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sym typeface="Symbol" panose="05050102010706020507" pitchFamily="18" charset="2"/>
              </a:rPr>
              <a:t>(2</a:t>
            </a:r>
            <a:r>
              <a:rPr lang="ko-KR" altLang="en-US" sz="900" smtClean="0">
                <a:solidFill>
                  <a:schemeClr val="tx1">
                    <a:lumMod val="50000"/>
                    <a:lumOff val="50000"/>
                  </a:schemeClr>
                </a:solidFill>
                <a:sym typeface="Symbol" panose="05050102010706020507" pitchFamily="18" charset="2"/>
              </a:rPr>
              <a:t>개</a:t>
            </a:r>
            <a:r>
              <a:rPr lang="en-US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sym typeface="Symbol" panose="05050102010706020507" pitchFamily="18" charset="2"/>
              </a:rPr>
              <a:t>)</a:t>
            </a:r>
            <a:endParaRPr lang="ko-KR" altLang="en-US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3" name="포인트가 5개인 별 102"/>
          <p:cNvSpPr/>
          <p:nvPr/>
        </p:nvSpPr>
        <p:spPr>
          <a:xfrm>
            <a:off x="3394171" y="8503420"/>
            <a:ext cx="93293" cy="95381"/>
          </a:xfrm>
          <a:prstGeom prst="star5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960818" y="8652226"/>
            <a:ext cx="6463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u="sng" smtClean="0">
                <a:solidFill>
                  <a:srgbClr val="0066FF"/>
                </a:solidFill>
              </a:rPr>
              <a:t>후기보기</a:t>
            </a:r>
            <a:endParaRPr lang="ko-KR" altLang="en-US" sz="900" u="sng">
              <a:solidFill>
                <a:srgbClr val="0066FF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1051370" y="8435694"/>
            <a:ext cx="65755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mtClean="0">
                <a:solidFill>
                  <a:srgbClr val="FFFF00"/>
                </a:solidFill>
                <a:sym typeface="Symbol" panose="05050102010706020507" pitchFamily="18" charset="2"/>
              </a:rPr>
              <a:t></a:t>
            </a:r>
            <a:r>
              <a:rPr lang="en-US" altLang="ko-KR" sz="900" smtClean="0">
                <a:solidFill>
                  <a:srgbClr val="FF0000"/>
                </a:solidFill>
                <a:sym typeface="Symbol" panose="05050102010706020507" pitchFamily="18" charset="2"/>
              </a:rPr>
              <a:t>3.1</a:t>
            </a:r>
            <a:r>
              <a:rPr lang="en-US" altLang="ko-KR" sz="900" smtClean="0">
                <a:sym typeface="Symbol" panose="05050102010706020507" pitchFamily="18" charset="2"/>
              </a:rPr>
              <a:t> </a:t>
            </a:r>
            <a:r>
              <a:rPr lang="en-US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sym typeface="Symbol" panose="05050102010706020507" pitchFamily="18" charset="2"/>
              </a:rPr>
              <a:t>(2</a:t>
            </a:r>
            <a:r>
              <a:rPr lang="ko-KR" altLang="en-US" sz="900" smtClean="0">
                <a:solidFill>
                  <a:schemeClr val="tx1">
                    <a:lumMod val="50000"/>
                    <a:lumOff val="50000"/>
                  </a:schemeClr>
                </a:solidFill>
                <a:sym typeface="Symbol" panose="05050102010706020507" pitchFamily="18" charset="2"/>
              </a:rPr>
              <a:t>개</a:t>
            </a:r>
            <a:r>
              <a:rPr lang="en-US" altLang="ko-KR" sz="900" smtClean="0">
                <a:solidFill>
                  <a:schemeClr val="tx1">
                    <a:lumMod val="50000"/>
                    <a:lumOff val="50000"/>
                  </a:schemeClr>
                </a:solidFill>
                <a:sym typeface="Symbol" panose="05050102010706020507" pitchFamily="18" charset="2"/>
              </a:rPr>
              <a:t>)</a:t>
            </a:r>
            <a:endParaRPr lang="ko-KR" altLang="en-US" sz="9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6" name="포인트가 5개인 별 105"/>
          <p:cNvSpPr/>
          <p:nvPr/>
        </p:nvSpPr>
        <p:spPr>
          <a:xfrm>
            <a:off x="1014021" y="8503420"/>
            <a:ext cx="93293" cy="95381"/>
          </a:xfrm>
          <a:prstGeom prst="star5">
            <a:avLst/>
          </a:prstGeom>
          <a:solidFill>
            <a:srgbClr val="FFFF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7" name="그림 106"/>
          <p:cNvPicPr>
            <a:picLocks noChangeAspect="1"/>
          </p:cNvPicPr>
          <p:nvPr/>
        </p:nvPicPr>
        <p:blipFill>
          <a:blip r:embed="rId6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725" y="8470953"/>
            <a:ext cx="362545" cy="362545"/>
          </a:xfrm>
          <a:prstGeom prst="rect">
            <a:avLst/>
          </a:prstGeom>
        </p:spPr>
      </p:pic>
      <p:sp>
        <p:nvSpPr>
          <p:cNvPr id="122" name="TextBox 121"/>
          <p:cNvSpPr txBox="1"/>
          <p:nvPr/>
        </p:nvSpPr>
        <p:spPr>
          <a:xfrm>
            <a:off x="501338" y="4179958"/>
            <a:ext cx="29450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/>
              <a:t>㈜롱라이프 엘더가든 강동센터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501338" y="4531768"/>
            <a:ext cx="197361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/>
              <a:t>프리미엄을 더한 돌봄 서비스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73336" y="7965389"/>
            <a:ext cx="33547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☎ 전화하기</a:t>
            </a:r>
            <a:r>
              <a:rPr lang="en-US" altLang="ko-KR" sz="110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		</a:t>
            </a:r>
            <a:r>
              <a:rPr lang="ko-KR" altLang="en-US" sz="1100" smtClean="0">
                <a:solidFill>
                  <a:schemeClr val="accent1">
                    <a:lumMod val="75000"/>
                  </a:schemeClr>
                </a:solidFill>
                <a:latin typeface="+mn-ea"/>
              </a:rPr>
              <a:t>♡ 관심시설 등록</a:t>
            </a:r>
          </a:p>
        </p:txBody>
      </p:sp>
      <p:cxnSp>
        <p:nvCxnSpPr>
          <p:cNvPr id="124" name="직선 연결선 123"/>
          <p:cNvCxnSpPr/>
          <p:nvPr/>
        </p:nvCxnSpPr>
        <p:spPr>
          <a:xfrm>
            <a:off x="523121" y="8974054"/>
            <a:ext cx="3448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554879" y="8317294"/>
            <a:ext cx="3448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양쪽 중괄호 27"/>
          <p:cNvSpPr/>
          <p:nvPr/>
        </p:nvSpPr>
        <p:spPr>
          <a:xfrm>
            <a:off x="247135" y="8974054"/>
            <a:ext cx="4090087" cy="64227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436072" y="9143998"/>
            <a:ext cx="492443" cy="2769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고정</a:t>
            </a:r>
          </a:p>
        </p:txBody>
      </p:sp>
      <p:sp>
        <p:nvSpPr>
          <p:cNvPr id="10" name="오른쪽 화살표 9"/>
          <p:cNvSpPr/>
          <p:nvPr/>
        </p:nvSpPr>
        <p:spPr>
          <a:xfrm>
            <a:off x="4213654" y="3591075"/>
            <a:ext cx="714861" cy="396255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grpSp>
        <p:nvGrpSpPr>
          <p:cNvPr id="91" name="그룹 90"/>
          <p:cNvGrpSpPr/>
          <p:nvPr/>
        </p:nvGrpSpPr>
        <p:grpSpPr>
          <a:xfrm>
            <a:off x="12098720" y="4335302"/>
            <a:ext cx="5301050" cy="805565"/>
            <a:chOff x="11825415" y="1050324"/>
            <a:chExt cx="5301050" cy="1346887"/>
          </a:xfrm>
          <a:noFill/>
        </p:grpSpPr>
        <p:sp>
          <p:nvSpPr>
            <p:cNvPr id="93" name="직사각형 92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상담요청은 하단에 고정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요청 누르면 모달 팝업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맨위로 버튼 존재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–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화면 상단으로 이동</a:t>
              </a:r>
              <a:endParaRPr lang="en-US" altLang="ko-KR" sz="1100" smtClean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상담요청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37690" y="916438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u="sng" smtClean="0">
                <a:solidFill>
                  <a:schemeClr val="accent1">
                    <a:lumMod val="75000"/>
                  </a:schemeClr>
                </a:solidFill>
              </a:rPr>
              <a:t>맨위로</a:t>
            </a:r>
          </a:p>
        </p:txBody>
      </p:sp>
    </p:spTree>
    <p:extLst>
      <p:ext uri="{BB962C8B-B14F-4D97-AF65-F5344CB8AC3E}">
        <p14:creationId xmlns:p14="http://schemas.microsoft.com/office/powerpoint/2010/main" val="70482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72"/>
          <a:stretch/>
        </p:blipFill>
        <p:spPr>
          <a:xfrm>
            <a:off x="6299526" y="1324528"/>
            <a:ext cx="3261983" cy="2261127"/>
          </a:xfrm>
          <a:prstGeom prst="rect">
            <a:avLst/>
          </a:prstGeom>
        </p:spPr>
      </p:pic>
      <p:sp>
        <p:nvSpPr>
          <p:cNvPr id="13" name="부제목 1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mtClean="0"/>
              <a:t>시설세부</a:t>
            </a:r>
            <a:r>
              <a:rPr lang="en-US" altLang="ko-KR" smtClean="0"/>
              <a:t>2</a:t>
            </a:r>
            <a:r>
              <a:rPr lang="ko-KR" altLang="en-US" smtClean="0"/>
              <a:t> </a:t>
            </a:r>
            <a:r>
              <a:rPr lang="en-US" altLang="ko-KR" smtClean="0"/>
              <a:t>–</a:t>
            </a:r>
            <a:r>
              <a:rPr lang="ko-KR" altLang="en-US" smtClean="0"/>
              <a:t>시설특징 </a:t>
            </a:r>
            <a:r>
              <a:rPr lang="en-US" altLang="ko-KR" smtClean="0"/>
              <a:t>(</a:t>
            </a:r>
            <a:r>
              <a:rPr lang="ko-KR" altLang="en-US" smtClean="0"/>
              <a:t>등록시설만 있음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mtClean="0"/>
              <a:t>반응형웹 </a:t>
            </a:r>
            <a:r>
              <a:rPr lang="en-US" altLang="ko-KR" smtClean="0"/>
              <a:t>- </a:t>
            </a:r>
            <a:r>
              <a:rPr lang="ko-KR" altLang="en-US" smtClean="0"/>
              <a:t>모바일</a:t>
            </a: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2098720" y="429407"/>
            <a:ext cx="5301050" cy="651248"/>
            <a:chOff x="11825415" y="1050324"/>
            <a:chExt cx="5301050" cy="1346887"/>
          </a:xfrm>
          <a:noFill/>
        </p:grpSpPr>
        <p:sp>
          <p:nvSpPr>
            <p:cNvPr id="31" name="직사각형 30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화면이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200px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이상 스크롤 다운 되면 표시되기 시작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이후 계속 상단 고정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뒤로가기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시설명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상담요청 버튼 제공</a:t>
              </a:r>
              <a:endParaRPr lang="en-US" altLang="ko-KR" sz="110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상단바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36" name="직사각형 35"/>
          <p:cNvSpPr/>
          <p:nvPr/>
        </p:nvSpPr>
        <p:spPr>
          <a:xfrm>
            <a:off x="427426" y="748425"/>
            <a:ext cx="3659363" cy="890157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2098720" y="1069125"/>
            <a:ext cx="5301050" cy="1026940"/>
            <a:chOff x="11825415" y="1050324"/>
            <a:chExt cx="5301050" cy="1346887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50" name="직사각형 49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시설 명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캐치프레이즈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브랜드 설명 등 시설의 메인 정의 제시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시설 대표 이미지</a:t>
              </a:r>
              <a:endParaRPr lang="en-US" altLang="ko-KR" sz="1100" smtClean="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메인 회사 소개 파트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2098720" y="2096826"/>
            <a:ext cx="5301050" cy="1821727"/>
            <a:chOff x="11825415" y="1050324"/>
            <a:chExt cx="5301050" cy="1346887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53" name="직사각형 52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특징명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해당 특징의 하위 특징 명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>
                  <a:solidFill>
                    <a:schemeClr val="tx1"/>
                  </a:solidFill>
                </a:rPr>
                <a:t>해당 특징의 하위 특징 대표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사진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동영상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(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들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)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>
                  <a:solidFill>
                    <a:schemeClr val="tx1"/>
                  </a:solidFill>
                </a:rPr>
                <a:t>해당 특징의 하위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특징에 대한 설명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(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간단하게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)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이후 원하는 만큼 특징파트 및 하위 특징 반복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smtClean="0">
                  <a:solidFill>
                    <a:srgbClr val="FF0000"/>
                  </a:solidFill>
                </a:rPr>
                <a:t>특징은 시설의 프로그램</a:t>
              </a:r>
              <a:r>
                <a:rPr lang="en-US" altLang="ko-KR" sz="1100" smtClean="0">
                  <a:solidFill>
                    <a:srgbClr val="FF0000"/>
                  </a:solidFill>
                </a:rPr>
                <a:t>, </a:t>
              </a:r>
              <a:r>
                <a:rPr lang="ko-KR" altLang="en-US" sz="1100" smtClean="0">
                  <a:solidFill>
                    <a:srgbClr val="FF0000"/>
                  </a:solidFill>
                </a:rPr>
                <a:t>시설</a:t>
              </a:r>
              <a:r>
                <a:rPr lang="en-US" altLang="ko-KR" sz="1100" smtClean="0">
                  <a:solidFill>
                    <a:srgbClr val="FF0000"/>
                  </a:solidFill>
                </a:rPr>
                <a:t>, </a:t>
              </a:r>
              <a:r>
                <a:rPr lang="ko-KR" altLang="en-US" sz="1100" smtClean="0">
                  <a:solidFill>
                    <a:srgbClr val="FF0000"/>
                  </a:solidFill>
                </a:rPr>
                <a:t>기자재 등 차별화 점을 자유롭게 </a:t>
              </a:r>
              <a:r>
                <a:rPr lang="en-US" altLang="ko-KR" sz="1100" smtClean="0">
                  <a:solidFill>
                    <a:srgbClr val="FF0000"/>
                  </a:solidFill>
                </a:rPr>
                <a:t>Selling point </a:t>
              </a:r>
              <a:r>
                <a:rPr lang="ko-KR" altLang="en-US" sz="1100" smtClean="0">
                  <a:solidFill>
                    <a:srgbClr val="FF0000"/>
                  </a:solidFill>
                </a:rPr>
                <a:t>열거 </a:t>
              </a:r>
              <a:r>
                <a:rPr lang="en-US" altLang="ko-KR" sz="1100" smtClean="0">
                  <a:solidFill>
                    <a:srgbClr val="FF0000"/>
                  </a:solidFill>
                </a:rPr>
                <a:t>: </a:t>
              </a:r>
              <a:r>
                <a:rPr lang="ko-KR" altLang="en-US" sz="1100" smtClean="0">
                  <a:solidFill>
                    <a:srgbClr val="FF0000"/>
                  </a:solidFill>
                </a:rPr>
                <a:t>동영상에 표현 된 부분들도 이미지와 간단한 설명</a:t>
              </a:r>
              <a:r>
                <a:rPr lang="en-US" altLang="ko-KR" sz="1100" smtClean="0">
                  <a:solidFill>
                    <a:srgbClr val="FF0000"/>
                  </a:solidFill>
                </a:rPr>
                <a:t>/</a:t>
              </a:r>
              <a:r>
                <a:rPr lang="ko-KR" altLang="en-US" sz="1100" smtClean="0">
                  <a:solidFill>
                    <a:srgbClr val="FF0000"/>
                  </a:solidFill>
                </a:rPr>
                <a:t>캐치프레이즈를 통해서 다른 형태로 한번더 강조할 수도 있고 추가가 될 수도 있음</a:t>
              </a:r>
              <a:endParaRPr lang="en-US" altLang="ko-KR" sz="1100" smtClean="0">
                <a:solidFill>
                  <a:srgbClr val="FF0000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이미지를 통해 소구점을 인식시키는 효과를 가짐</a:t>
              </a:r>
              <a:endParaRPr lang="en-US" altLang="ko-KR" sz="110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특징 파트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764743" y="808778"/>
            <a:ext cx="2335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㈜롱라이프 엘더가든 강동</a:t>
            </a:r>
            <a:r>
              <a:rPr lang="en-US" altLang="ko-KR" sz="1400" b="1" smtClean="0"/>
              <a:t>..</a:t>
            </a:r>
            <a:endParaRPr lang="ko-KR" altLang="en-US" sz="1400" b="1" smtClean="0"/>
          </a:p>
        </p:txBody>
      </p:sp>
      <p:grpSp>
        <p:nvGrpSpPr>
          <p:cNvPr id="8" name="그룹 7"/>
          <p:cNvGrpSpPr/>
          <p:nvPr/>
        </p:nvGrpSpPr>
        <p:grpSpPr>
          <a:xfrm>
            <a:off x="466870" y="814125"/>
            <a:ext cx="308918" cy="307355"/>
            <a:chOff x="24714" y="1004730"/>
            <a:chExt cx="436745" cy="377663"/>
          </a:xfrm>
        </p:grpSpPr>
        <p:sp>
          <p:nvSpPr>
            <p:cNvPr id="7" name="타원 6"/>
            <p:cNvSpPr/>
            <p:nvPr/>
          </p:nvSpPr>
          <p:spPr>
            <a:xfrm>
              <a:off x="24714" y="1004730"/>
              <a:ext cx="436745" cy="3776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3" name="왼쪽 화살표 2"/>
            <p:cNvSpPr/>
            <p:nvPr/>
          </p:nvSpPr>
          <p:spPr>
            <a:xfrm>
              <a:off x="125697" y="1064871"/>
              <a:ext cx="234778" cy="257380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sp>
        <p:nvSpPr>
          <p:cNvPr id="90" name="모서리가 둥근 직사각형 89"/>
          <p:cNvSpPr/>
          <p:nvPr/>
        </p:nvSpPr>
        <p:spPr>
          <a:xfrm>
            <a:off x="3092024" y="763134"/>
            <a:ext cx="957848" cy="35834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상담요청</a:t>
            </a:r>
          </a:p>
        </p:txBody>
      </p:sp>
      <p:cxnSp>
        <p:nvCxnSpPr>
          <p:cNvPr id="92" name="직선 연결선 91"/>
          <p:cNvCxnSpPr/>
          <p:nvPr/>
        </p:nvCxnSpPr>
        <p:spPr>
          <a:xfrm>
            <a:off x="434437" y="8972353"/>
            <a:ext cx="36593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모서리가 둥근 직사각형 93"/>
          <p:cNvSpPr/>
          <p:nvPr/>
        </p:nvSpPr>
        <p:spPr>
          <a:xfrm>
            <a:off x="565361" y="9073822"/>
            <a:ext cx="2526663" cy="46151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상담요청하기</a:t>
            </a:r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294" y="1927650"/>
            <a:ext cx="3253150" cy="1673599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72"/>
          <a:stretch/>
        </p:blipFill>
        <p:spPr>
          <a:xfrm>
            <a:off x="659399" y="4568768"/>
            <a:ext cx="3314510" cy="1051728"/>
          </a:xfrm>
          <a:prstGeom prst="rect">
            <a:avLst/>
          </a:prstGeom>
        </p:spPr>
      </p:pic>
      <p:sp>
        <p:nvSpPr>
          <p:cNvPr id="114" name="직사각형 113"/>
          <p:cNvSpPr/>
          <p:nvPr/>
        </p:nvSpPr>
        <p:spPr>
          <a:xfrm>
            <a:off x="694294" y="3918554"/>
            <a:ext cx="3189399" cy="253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특징명</a:t>
            </a:r>
            <a:r>
              <a:rPr lang="en-US" altLang="ko-KR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ko-KR" altLang="en-US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5" name="직사각형 114"/>
          <p:cNvSpPr/>
          <p:nvPr/>
        </p:nvSpPr>
        <p:spPr>
          <a:xfrm>
            <a:off x="709333" y="4228154"/>
            <a:ext cx="3173306" cy="269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특징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1-1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제목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6" name="그림 115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72"/>
          <a:stretch/>
        </p:blipFill>
        <p:spPr>
          <a:xfrm>
            <a:off x="732495" y="6758497"/>
            <a:ext cx="3164247" cy="1122033"/>
          </a:xfrm>
          <a:prstGeom prst="rect">
            <a:avLst/>
          </a:prstGeom>
        </p:spPr>
      </p:pic>
      <p:sp>
        <p:nvSpPr>
          <p:cNvPr id="117" name="직사각형 116"/>
          <p:cNvSpPr/>
          <p:nvPr/>
        </p:nvSpPr>
        <p:spPr>
          <a:xfrm>
            <a:off x="732496" y="5697675"/>
            <a:ext cx="3173306" cy="589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특징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1-1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설명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8" name="직사각형 117"/>
          <p:cNvSpPr/>
          <p:nvPr/>
        </p:nvSpPr>
        <p:spPr>
          <a:xfrm>
            <a:off x="680772" y="8669821"/>
            <a:ext cx="3189399" cy="2535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특징명</a:t>
            </a:r>
            <a:r>
              <a:rPr lang="en-US" altLang="ko-KR" sz="11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</a:t>
            </a:r>
            <a:endParaRPr lang="ko-KR" altLang="en-US" sz="11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9" name="직사각형 118"/>
          <p:cNvSpPr/>
          <p:nvPr/>
        </p:nvSpPr>
        <p:spPr>
          <a:xfrm>
            <a:off x="693240" y="6387914"/>
            <a:ext cx="3173306" cy="26958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특징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1-2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제목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680772" y="7986152"/>
            <a:ext cx="3173306" cy="58924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특징</a:t>
            </a:r>
            <a:r>
              <a:rPr lang="en-US" altLang="ko-KR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1-2 </a:t>
            </a:r>
            <a:r>
              <a:rPr lang="ko-KR" altLang="en-US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설명</a:t>
            </a:r>
            <a:endParaRPr lang="en-US" altLang="ko-KR" sz="120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1" name="이등변 삼각형 120"/>
          <p:cNvSpPr/>
          <p:nvPr/>
        </p:nvSpPr>
        <p:spPr>
          <a:xfrm rot="5400000">
            <a:off x="2248339" y="7198894"/>
            <a:ext cx="338942" cy="257635"/>
          </a:xfrm>
          <a:prstGeom prst="triangl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6" name="양쪽 중괄호 125"/>
          <p:cNvSpPr/>
          <p:nvPr/>
        </p:nvSpPr>
        <p:spPr>
          <a:xfrm>
            <a:off x="269586" y="646957"/>
            <a:ext cx="4090087" cy="642270"/>
          </a:xfrm>
          <a:prstGeom prst="brace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7" name="TextBox 126"/>
          <p:cNvSpPr txBox="1"/>
          <p:nvPr/>
        </p:nvSpPr>
        <p:spPr>
          <a:xfrm>
            <a:off x="4458524" y="678197"/>
            <a:ext cx="1452778" cy="6463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r>
              <a:rPr lang="en-US" altLang="ko-KR" sz="1200" smtClean="0"/>
              <a:t>00px </a:t>
            </a:r>
            <a:r>
              <a:rPr lang="ko-KR" altLang="en-US" sz="1200" smtClean="0"/>
              <a:t>스크롤이후</a:t>
            </a:r>
            <a:endParaRPr lang="en-US" altLang="ko-KR" sz="1200" smtClean="0"/>
          </a:p>
          <a:p>
            <a:r>
              <a:rPr lang="ko-KR" altLang="en-US" sz="1200" smtClean="0"/>
              <a:t>보여지고</a:t>
            </a:r>
            <a:r>
              <a:rPr lang="en-US" altLang="ko-KR" sz="1200" smtClean="0"/>
              <a:t>, </a:t>
            </a:r>
            <a:r>
              <a:rPr lang="ko-KR" altLang="en-US" sz="1200" smtClean="0"/>
              <a:t>이후 상단 고정</a:t>
            </a:r>
          </a:p>
        </p:txBody>
      </p:sp>
      <p:grpSp>
        <p:nvGrpSpPr>
          <p:cNvPr id="128" name="그룹 127"/>
          <p:cNvGrpSpPr/>
          <p:nvPr/>
        </p:nvGrpSpPr>
        <p:grpSpPr>
          <a:xfrm>
            <a:off x="12098720" y="3918554"/>
            <a:ext cx="5301050" cy="5987446"/>
            <a:chOff x="11825415" y="1050324"/>
            <a:chExt cx="5301050" cy="1346887"/>
          </a:xfrm>
          <a:solidFill>
            <a:srgbClr val="FFC000"/>
          </a:solidFill>
        </p:grpSpPr>
        <p:sp>
          <p:nvSpPr>
            <p:cNvPr id="129" name="직사각형 128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메인회사 소개파트와 특징파트를 쇼핑몰과 유사한 형태로 세로로 긴 단일 이미지 형태로 제작하여 넣을 수도 있을 것임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예시</a:t>
              </a:r>
              <a:endParaRPr lang="en-US" altLang="ko-KR" sz="1100">
                <a:solidFill>
                  <a:schemeClr val="tx1"/>
                </a:solidFill>
              </a:endParaRPr>
            </a:p>
          </p:txBody>
        </p:sp>
        <p:sp>
          <p:nvSpPr>
            <p:cNvPr id="130" name="직사각형 129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시설 소개 대체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pic>
        <p:nvPicPr>
          <p:cNvPr id="131" name="그림 1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29075" y="4581870"/>
            <a:ext cx="1304197" cy="495762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52067" y="4581870"/>
            <a:ext cx="1312203" cy="4496818"/>
          </a:xfrm>
          <a:prstGeom prst="rect">
            <a:avLst/>
          </a:prstGeom>
        </p:spPr>
      </p:pic>
      <p:sp>
        <p:nvSpPr>
          <p:cNvPr id="132" name="TextBox 131"/>
          <p:cNvSpPr txBox="1"/>
          <p:nvPr/>
        </p:nvSpPr>
        <p:spPr>
          <a:xfrm>
            <a:off x="3337690" y="9164384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u="sng" smtClean="0">
                <a:solidFill>
                  <a:schemeClr val="accent1">
                    <a:lumMod val="75000"/>
                  </a:schemeClr>
                </a:solidFill>
              </a:rPr>
              <a:t>맨위로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064513" y="743088"/>
            <a:ext cx="3659363" cy="890157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cxnSp>
        <p:nvCxnSpPr>
          <p:cNvPr id="62" name="직선 연결선 61"/>
          <p:cNvCxnSpPr/>
          <p:nvPr/>
        </p:nvCxnSpPr>
        <p:spPr>
          <a:xfrm>
            <a:off x="6071524" y="8967016"/>
            <a:ext cx="36593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62"/>
          <p:cNvSpPr/>
          <p:nvPr/>
        </p:nvSpPr>
        <p:spPr>
          <a:xfrm>
            <a:off x="6202448" y="9068485"/>
            <a:ext cx="2526663" cy="46151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상담요청하기</a:t>
            </a: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8358" y="4021204"/>
            <a:ext cx="3278211" cy="1189181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72"/>
          <a:stretch/>
        </p:blipFill>
        <p:spPr>
          <a:xfrm>
            <a:off x="6348753" y="5555908"/>
            <a:ext cx="1376096" cy="1051728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572"/>
          <a:stretch/>
        </p:blipFill>
        <p:spPr>
          <a:xfrm>
            <a:off x="8064945" y="5533583"/>
            <a:ext cx="1496564" cy="1074054"/>
          </a:xfrm>
          <a:prstGeom prst="rect">
            <a:avLst/>
          </a:prstGeom>
        </p:spPr>
      </p:pic>
      <p:sp>
        <p:nvSpPr>
          <p:cNvPr id="75" name="TextBox 74"/>
          <p:cNvSpPr txBox="1"/>
          <p:nvPr/>
        </p:nvSpPr>
        <p:spPr>
          <a:xfrm>
            <a:off x="8974777" y="915904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u="sng" smtClean="0">
                <a:solidFill>
                  <a:schemeClr val="accent1">
                    <a:lumMod val="75000"/>
                  </a:schemeClr>
                </a:solidFill>
              </a:rPr>
              <a:t>맨위로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6421" y="1297300"/>
            <a:ext cx="2993127" cy="623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b="1" smtClean="0"/>
              <a:t>엘더가든</a:t>
            </a:r>
            <a:r>
              <a:rPr lang="en-US" altLang="ko-KR" sz="1200" b="1" smtClean="0"/>
              <a:t>, </a:t>
            </a:r>
            <a:r>
              <a:rPr lang="ko-KR" altLang="en-US" sz="1200" b="1" smtClean="0"/>
              <a:t>프리미엄을 더하다</a:t>
            </a:r>
            <a:endParaRPr lang="en-US" altLang="ko-KR" sz="1200" b="1" smtClean="0"/>
          </a:p>
          <a:p>
            <a:pPr algn="ctr">
              <a:lnSpc>
                <a:spcPct val="150000"/>
              </a:lnSpc>
            </a:pPr>
            <a:r>
              <a:rPr lang="ko-KR" altLang="en-US" sz="1100" smtClean="0">
                <a:solidFill>
                  <a:srgbClr val="009999"/>
                </a:solidFill>
              </a:rPr>
              <a:t>프리미엄을 더한 돌봄서비스를 경험해 보세요</a:t>
            </a:r>
            <a:endParaRPr lang="en-US" altLang="ko-KR" sz="1100" smtClean="0">
              <a:solidFill>
                <a:srgbClr val="00999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277859" y="3666472"/>
            <a:ext cx="13019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스마트를 더함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392753" y="5210385"/>
            <a:ext cx="29033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smtClean="0"/>
              <a:t>미</a:t>
            </a:r>
            <a:r>
              <a:rPr lang="ko-KR" altLang="en-US" sz="1100" b="1"/>
              <a:t>국</a:t>
            </a:r>
            <a:r>
              <a:rPr lang="ko-KR" altLang="en-US" sz="1100" b="1" smtClean="0"/>
              <a:t> </a:t>
            </a:r>
            <a:r>
              <a:rPr lang="en-US" altLang="ko-KR" sz="1100" b="1" smtClean="0"/>
              <a:t>FDA </a:t>
            </a:r>
            <a:r>
              <a:rPr lang="ko-KR" altLang="en-US" sz="1100" b="1" smtClean="0"/>
              <a:t>승인 스마트 기기 활용 재활 솔루션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341448" y="6626842"/>
            <a:ext cx="13855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/>
              <a:t>스마트글러브</a:t>
            </a:r>
          </a:p>
        </p:txBody>
      </p:sp>
      <p:sp>
        <p:nvSpPr>
          <p:cNvPr id="80" name="오른쪽 화살표 79"/>
          <p:cNvSpPr/>
          <p:nvPr/>
        </p:nvSpPr>
        <p:spPr>
          <a:xfrm>
            <a:off x="4318762" y="4117909"/>
            <a:ext cx="1315919" cy="81959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구현예시 </a:t>
            </a:r>
            <a:r>
              <a:rPr lang="en-US" altLang="ko-KR" smtClean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421606" y="1445923"/>
            <a:ext cx="2993127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b="1" smtClean="0">
                <a:solidFill>
                  <a:schemeClr val="bg1"/>
                </a:solidFill>
              </a:rPr>
              <a:t>엘더가든</a:t>
            </a:r>
            <a:r>
              <a:rPr lang="en-US" altLang="ko-KR" sz="1600" b="1" smtClean="0">
                <a:solidFill>
                  <a:schemeClr val="bg1"/>
                </a:solidFill>
              </a:rPr>
              <a:t>, </a:t>
            </a:r>
            <a:r>
              <a:rPr lang="ko-KR" altLang="en-US" sz="1600" b="1" smtClean="0">
                <a:solidFill>
                  <a:schemeClr val="bg1"/>
                </a:solidFill>
              </a:rPr>
              <a:t>프리미엄을 더하다</a:t>
            </a:r>
            <a:endParaRPr lang="en-US" altLang="ko-KR" sz="1600" b="1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100" b="1" smtClean="0">
                <a:solidFill>
                  <a:schemeClr val="bg1"/>
                </a:solidFill>
              </a:rPr>
              <a:t>프리미엄을 더한 돌봄서비스를 경험해 보세요</a:t>
            </a:r>
            <a:endParaRPr lang="en-US" altLang="ko-KR" sz="1100" b="1" smtClean="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401830" y="809509"/>
            <a:ext cx="2335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㈜롱라이프 엘더가든 강동</a:t>
            </a:r>
            <a:r>
              <a:rPr lang="en-US" altLang="ko-KR" sz="1400" b="1" smtClean="0"/>
              <a:t>..</a:t>
            </a:r>
            <a:endParaRPr lang="ko-KR" altLang="en-US" sz="1400" b="1" smtClean="0"/>
          </a:p>
        </p:txBody>
      </p:sp>
      <p:grpSp>
        <p:nvGrpSpPr>
          <p:cNvPr id="68" name="그룹 67"/>
          <p:cNvGrpSpPr/>
          <p:nvPr/>
        </p:nvGrpSpPr>
        <p:grpSpPr>
          <a:xfrm>
            <a:off x="6103957" y="814856"/>
            <a:ext cx="308918" cy="307355"/>
            <a:chOff x="24714" y="1004730"/>
            <a:chExt cx="436745" cy="377663"/>
          </a:xfrm>
        </p:grpSpPr>
        <p:sp>
          <p:nvSpPr>
            <p:cNvPr id="70" name="타원 69"/>
            <p:cNvSpPr/>
            <p:nvPr/>
          </p:nvSpPr>
          <p:spPr>
            <a:xfrm>
              <a:off x="24714" y="1004730"/>
              <a:ext cx="436745" cy="3776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71" name="왼쪽 화살표 70"/>
            <p:cNvSpPr/>
            <p:nvPr/>
          </p:nvSpPr>
          <p:spPr>
            <a:xfrm>
              <a:off x="125697" y="1064871"/>
              <a:ext cx="234778" cy="257380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sp>
        <p:nvSpPr>
          <p:cNvPr id="72" name="모서리가 둥근 직사각형 71"/>
          <p:cNvSpPr/>
          <p:nvPr/>
        </p:nvSpPr>
        <p:spPr>
          <a:xfrm>
            <a:off x="8729111" y="763865"/>
            <a:ext cx="957848" cy="35834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상담요청</a:t>
            </a:r>
          </a:p>
        </p:txBody>
      </p:sp>
      <p:sp>
        <p:nvSpPr>
          <p:cNvPr id="81" name="이등변 삼각형 80"/>
          <p:cNvSpPr/>
          <p:nvPr/>
        </p:nvSpPr>
        <p:spPr>
          <a:xfrm rot="5400000">
            <a:off x="7822554" y="4465642"/>
            <a:ext cx="338942" cy="257635"/>
          </a:xfrm>
          <a:prstGeom prst="triangle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smtClean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50238" y="6842113"/>
            <a:ext cx="3222953" cy="1541275"/>
          </a:xfrm>
          <a:prstGeom prst="rect">
            <a:avLst/>
          </a:prstGeom>
        </p:spPr>
      </p:pic>
      <p:sp>
        <p:nvSpPr>
          <p:cNvPr id="83" name="TextBox 82"/>
          <p:cNvSpPr txBox="1"/>
          <p:nvPr/>
        </p:nvSpPr>
        <p:spPr>
          <a:xfrm>
            <a:off x="8086687" y="6626841"/>
            <a:ext cx="14748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/>
              <a:t>스마트 페그보드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6311182" y="8395056"/>
            <a:ext cx="325032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/>
              <a:t>스마트 밸런스</a:t>
            </a:r>
          </a:p>
        </p:txBody>
      </p:sp>
      <p:sp>
        <p:nvSpPr>
          <p:cNvPr id="14" name="왼쪽 화살표 13"/>
          <p:cNvSpPr/>
          <p:nvPr/>
        </p:nvSpPr>
        <p:spPr>
          <a:xfrm>
            <a:off x="9880786" y="3643403"/>
            <a:ext cx="1073876" cy="474505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특징</a:t>
            </a:r>
            <a:r>
              <a:rPr lang="en-US" altLang="ko-KR" sz="1400" smtClean="0">
                <a:solidFill>
                  <a:schemeClr val="tx1"/>
                </a:solidFill>
              </a:rPr>
              <a:t>1</a:t>
            </a:r>
            <a:endParaRPr lang="ko-KR" altLang="en-US" sz="1400" smtClean="0">
              <a:solidFill>
                <a:schemeClr val="tx1"/>
              </a:solidFill>
            </a:endParaRPr>
          </a:p>
        </p:txBody>
      </p:sp>
      <p:sp>
        <p:nvSpPr>
          <p:cNvPr id="74" name="왼쪽 화살표 73"/>
          <p:cNvSpPr/>
          <p:nvPr/>
        </p:nvSpPr>
        <p:spPr>
          <a:xfrm>
            <a:off x="9917721" y="4468419"/>
            <a:ext cx="1073876" cy="474505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특징소개영상</a:t>
            </a:r>
          </a:p>
        </p:txBody>
      </p:sp>
      <p:sp>
        <p:nvSpPr>
          <p:cNvPr id="76" name="왼쪽 화살표 75"/>
          <p:cNvSpPr/>
          <p:nvPr/>
        </p:nvSpPr>
        <p:spPr>
          <a:xfrm>
            <a:off x="9942717" y="5230328"/>
            <a:ext cx="1073876" cy="474505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특징</a:t>
            </a:r>
            <a:endParaRPr lang="en-US" altLang="ko-KR" sz="14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설명</a:t>
            </a:r>
          </a:p>
        </p:txBody>
      </p:sp>
      <p:sp>
        <p:nvSpPr>
          <p:cNvPr id="77" name="왼쪽 화살표 76"/>
          <p:cNvSpPr/>
          <p:nvPr/>
        </p:nvSpPr>
        <p:spPr>
          <a:xfrm>
            <a:off x="9921224" y="6481597"/>
            <a:ext cx="1073876" cy="474505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사진 및 사진제목</a:t>
            </a:r>
          </a:p>
        </p:txBody>
      </p:sp>
      <p:sp>
        <p:nvSpPr>
          <p:cNvPr id="78" name="왼쪽 화살표 77"/>
          <p:cNvSpPr/>
          <p:nvPr/>
        </p:nvSpPr>
        <p:spPr>
          <a:xfrm>
            <a:off x="9980578" y="8395056"/>
            <a:ext cx="1073876" cy="474505"/>
          </a:xfrm>
          <a:prstGeom prst="leftArrow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이후반복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267189" y="8654314"/>
            <a:ext cx="13420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스마트를 더함 </a:t>
            </a:r>
          </a:p>
        </p:txBody>
      </p:sp>
    </p:spTree>
    <p:extLst>
      <p:ext uri="{BB962C8B-B14F-4D97-AF65-F5344CB8AC3E}">
        <p14:creationId xmlns:p14="http://schemas.microsoft.com/office/powerpoint/2010/main" val="91042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부제목 3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mtClean="0"/>
              <a:t>시설세부</a:t>
            </a:r>
            <a:r>
              <a:rPr lang="en-US" altLang="ko-KR" smtClean="0"/>
              <a:t>3</a:t>
            </a:r>
            <a:r>
              <a:rPr lang="ko-KR" altLang="en-US" smtClean="0"/>
              <a:t> </a:t>
            </a:r>
            <a:r>
              <a:rPr lang="en-US" altLang="ko-KR" smtClean="0"/>
              <a:t>–</a:t>
            </a:r>
            <a:r>
              <a:rPr lang="ko-KR" altLang="en-US" smtClean="0"/>
              <a:t>시설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mtClean="0"/>
              <a:t>반응형웹 </a:t>
            </a:r>
            <a:r>
              <a:rPr lang="en-US" altLang="ko-KR" smtClean="0"/>
              <a:t>- </a:t>
            </a:r>
            <a:r>
              <a:rPr lang="ko-KR" altLang="en-US" smtClean="0"/>
              <a:t>모바일</a:t>
            </a: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12098720" y="429407"/>
            <a:ext cx="5301050" cy="7313218"/>
            <a:chOff x="11825415" y="1050324"/>
            <a:chExt cx="5301050" cy="1346887"/>
          </a:xfrm>
          <a:noFill/>
        </p:grpSpPr>
        <p:sp>
          <p:nvSpPr>
            <p:cNvPr id="31" name="직사각형 30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시설개요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요양프로그램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치료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/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의료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시설세부 등 기존 시니어톡톡이 수집한 정보를 텍스트 형태로 열거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모바일 상에서는 요양프로그램까지만 표시하고 나머지는 세부정보 더보기를 누르면 아래로 펼쳐짐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.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다시 닫는 기능은 없음</a:t>
              </a:r>
              <a:endParaRPr lang="en-US" altLang="ko-KR" sz="1100" smtClean="0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세부정보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45" name="직사각형 44"/>
          <p:cNvSpPr/>
          <p:nvPr/>
        </p:nvSpPr>
        <p:spPr>
          <a:xfrm>
            <a:off x="6352616" y="761412"/>
            <a:ext cx="3659363" cy="8901572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2098720" y="7742625"/>
            <a:ext cx="5301050" cy="651248"/>
            <a:chOff x="11825415" y="1050324"/>
            <a:chExt cx="5301050" cy="1346887"/>
          </a:xfrm>
          <a:noFill/>
        </p:grpSpPr>
        <p:sp>
          <p:nvSpPr>
            <p:cNvPr id="50" name="직사각형 49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시설 위치의 지도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클릭하면 지도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(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카카오지도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?)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로 이동</a:t>
              </a:r>
              <a:endParaRPr lang="en-US" altLang="ko-KR" sz="110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지도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2098720" y="8387261"/>
            <a:ext cx="5301050" cy="651248"/>
            <a:chOff x="11825415" y="1050324"/>
            <a:chExt cx="5301050" cy="1346887"/>
          </a:xfrm>
          <a:noFill/>
        </p:grpSpPr>
        <p:sp>
          <p:nvSpPr>
            <p:cNvPr id="53" name="직사각형 52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기존 본인부담금 박스 사용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. 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기존 본인부담금 박스 하단의 전화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지도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관심시설 등록 바는 없음</a:t>
              </a:r>
              <a:endParaRPr lang="en-US" altLang="ko-KR" sz="110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본인부담금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25" name="직선 연결선 24"/>
          <p:cNvCxnSpPr/>
          <p:nvPr/>
        </p:nvCxnSpPr>
        <p:spPr>
          <a:xfrm>
            <a:off x="493719" y="1482616"/>
            <a:ext cx="3448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모서리가 둥근 직사각형 2"/>
          <p:cNvSpPr/>
          <p:nvPr/>
        </p:nvSpPr>
        <p:spPr>
          <a:xfrm>
            <a:off x="539205" y="6202169"/>
            <a:ext cx="3357113" cy="3583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smtClean="0">
                <a:solidFill>
                  <a:schemeClr val="tx1"/>
                </a:solidFill>
              </a:rPr>
              <a:t>세부정보 더보기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05408" y="1549677"/>
            <a:ext cx="3590699" cy="20774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시설개요 </a:t>
            </a:r>
            <a:endParaRPr lang="en-US" altLang="ko-KR" sz="1400" b="1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입소정원</a:t>
            </a:r>
            <a:r>
              <a:rPr lang="en-US" altLang="ko-KR" sz="1200" smtClean="0"/>
              <a:t>	21</a:t>
            </a:r>
            <a:r>
              <a:rPr lang="ko-KR" altLang="en-US" sz="1200" smtClean="0"/>
              <a:t>명</a:t>
            </a:r>
            <a:endParaRPr lang="en-US" altLang="ko-KR" sz="1200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이용현황</a:t>
            </a:r>
            <a:r>
              <a:rPr lang="en-US" altLang="ko-KR" sz="1200" smtClean="0"/>
              <a:t>	</a:t>
            </a:r>
            <a:r>
              <a:rPr lang="ko-KR" altLang="en-US" sz="1200" smtClean="0"/>
              <a:t>현원 </a:t>
            </a:r>
            <a:r>
              <a:rPr lang="en-US" altLang="ko-KR" sz="1200" smtClean="0"/>
              <a:t>20</a:t>
            </a:r>
            <a:r>
              <a:rPr lang="ko-KR" altLang="en-US" sz="1200" smtClean="0"/>
              <a:t>명 대기 </a:t>
            </a:r>
            <a:r>
              <a:rPr lang="en-US" altLang="ko-KR" sz="1200" smtClean="0"/>
              <a:t>2</a:t>
            </a:r>
            <a:r>
              <a:rPr lang="ko-KR" altLang="en-US" sz="1200" smtClean="0"/>
              <a:t>명</a:t>
            </a:r>
            <a:endParaRPr lang="en-US" altLang="ko-KR" sz="1200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운영형태</a:t>
            </a:r>
            <a:r>
              <a:rPr lang="en-US" altLang="ko-KR" sz="1200" smtClean="0"/>
              <a:t>	</a:t>
            </a:r>
            <a:r>
              <a:rPr lang="ko-KR" altLang="en-US" sz="1200" smtClean="0"/>
              <a:t>법인</a:t>
            </a:r>
            <a:r>
              <a:rPr lang="en-US" altLang="ko-KR" sz="1200" smtClean="0"/>
              <a:t>/</a:t>
            </a:r>
            <a:r>
              <a:rPr lang="ko-KR" altLang="en-US" sz="1200" smtClean="0"/>
              <a:t>주식회사</a:t>
            </a:r>
            <a:endParaRPr lang="en-US" altLang="ko-KR" sz="1200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특화영역 </a:t>
            </a:r>
            <a:r>
              <a:rPr lang="en-US" altLang="ko-KR" sz="1200" smtClean="0"/>
              <a:t>	</a:t>
            </a:r>
            <a:r>
              <a:rPr lang="ko-KR" altLang="en-US" sz="1200" smtClean="0"/>
              <a:t>치매특화</a:t>
            </a:r>
            <a:r>
              <a:rPr lang="en-US" altLang="ko-KR" sz="1200" smtClean="0"/>
              <a:t>, </a:t>
            </a:r>
            <a:r>
              <a:rPr lang="ko-KR" altLang="en-US" sz="1200" smtClean="0"/>
              <a:t>맞춤형서비스</a:t>
            </a:r>
            <a:endParaRPr lang="en-US" altLang="ko-KR" sz="1200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추가서비스</a:t>
            </a:r>
            <a:r>
              <a:rPr lang="en-US" altLang="ko-KR" sz="1200" smtClean="0"/>
              <a:t>	</a:t>
            </a:r>
            <a:r>
              <a:rPr lang="ko-KR" altLang="en-US" sz="1200" smtClean="0"/>
              <a:t>주야간보호내치매전담</a:t>
            </a:r>
            <a:r>
              <a:rPr lang="en-US" altLang="ko-KR" sz="1200" smtClean="0"/>
              <a:t>1</a:t>
            </a:r>
            <a:r>
              <a:rPr lang="ko-KR" altLang="en-US" sz="1200" smtClean="0"/>
              <a:t>실</a:t>
            </a:r>
            <a:endParaRPr lang="en-US" altLang="ko-KR" sz="1200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인력추가</a:t>
            </a:r>
            <a:r>
              <a:rPr lang="en-US" altLang="ko-KR" sz="1200" smtClean="0"/>
              <a:t>	</a:t>
            </a:r>
            <a:r>
              <a:rPr lang="ko-KR" altLang="en-US" sz="1200" smtClean="0"/>
              <a:t>요양인력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05409" y="3817887"/>
            <a:ext cx="3590699" cy="2354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요양프로그램</a:t>
            </a:r>
          </a:p>
          <a:p>
            <a:pPr>
              <a:lnSpc>
                <a:spcPct val="150000"/>
              </a:lnSpc>
            </a:pPr>
            <a:r>
              <a:rPr lang="ko-KR" altLang="en-US" sz="1200" smtClean="0"/>
              <a:t>사회복지사</a:t>
            </a:r>
            <a:r>
              <a:rPr lang="en-US" altLang="ko-KR" sz="1200" smtClean="0"/>
              <a:t>	2</a:t>
            </a:r>
            <a:r>
              <a:rPr lang="ko-KR" altLang="en-US" sz="1200" smtClean="0"/>
              <a:t>명</a:t>
            </a:r>
            <a:endParaRPr lang="en-US" altLang="ko-KR" sz="1200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요양보호사</a:t>
            </a:r>
            <a:r>
              <a:rPr lang="en-US" altLang="ko-KR" sz="1200" smtClean="0"/>
              <a:t>	3</a:t>
            </a:r>
            <a:r>
              <a:rPr lang="ko-KR" altLang="en-US" sz="1200" smtClean="0"/>
              <a:t>명</a:t>
            </a:r>
            <a:endParaRPr lang="en-US" altLang="ko-KR" sz="1200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프로그램실</a:t>
            </a:r>
            <a:r>
              <a:rPr lang="en-US" altLang="ko-KR" sz="1200" smtClean="0"/>
              <a:t>	1</a:t>
            </a:r>
            <a:r>
              <a:rPr lang="ko-KR" altLang="en-US" sz="1200" smtClean="0"/>
              <a:t>실</a:t>
            </a:r>
            <a:endParaRPr lang="en-US" altLang="ko-KR" sz="1200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인지기능 </a:t>
            </a:r>
            <a:r>
              <a:rPr lang="en-US" altLang="ko-KR" sz="1200" smtClean="0"/>
              <a:t>	</a:t>
            </a:r>
            <a:r>
              <a:rPr lang="ko-KR" altLang="en-US" sz="1200" smtClean="0"/>
              <a:t>실버레크레이션</a:t>
            </a:r>
            <a:r>
              <a:rPr lang="en-US" altLang="ko-KR" sz="1200" smtClean="0"/>
              <a:t>, </a:t>
            </a:r>
            <a:r>
              <a:rPr lang="ko-KR" altLang="en-US" sz="1200" smtClean="0"/>
              <a:t>미술치료</a:t>
            </a:r>
            <a:r>
              <a:rPr lang="en-US" altLang="ko-KR" sz="1200" smtClean="0"/>
              <a:t>, 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en-US" altLang="ko-KR" sz="1200" smtClean="0"/>
              <a:t>	</a:t>
            </a:r>
            <a:r>
              <a:rPr lang="ko-KR" altLang="en-US" sz="1200" smtClean="0"/>
              <a:t>쿠킹클래스</a:t>
            </a:r>
            <a:r>
              <a:rPr lang="en-US" altLang="ko-KR" sz="1200" smtClean="0"/>
              <a:t>, </a:t>
            </a:r>
            <a:r>
              <a:rPr lang="ko-KR" altLang="en-US" sz="1200" smtClean="0"/>
              <a:t>세상뉴스 전하기</a:t>
            </a:r>
            <a:endParaRPr lang="en-US" altLang="ko-KR" sz="1200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운동보조</a:t>
            </a:r>
            <a:r>
              <a:rPr lang="en-US" altLang="ko-KR" sz="1200" smtClean="0"/>
              <a:t>	</a:t>
            </a:r>
            <a:r>
              <a:rPr lang="ko-KR" altLang="en-US" sz="1200" smtClean="0"/>
              <a:t>건강율동체조</a:t>
            </a:r>
            <a:r>
              <a:rPr lang="en-US" altLang="ko-KR" sz="1200" smtClean="0"/>
              <a:t>, </a:t>
            </a:r>
            <a:r>
              <a:rPr lang="ko-KR" altLang="en-US" sz="1200" smtClean="0"/>
              <a:t>매직스트레칭</a:t>
            </a:r>
            <a:endParaRPr lang="en-US" altLang="ko-KR" sz="1200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기타활동</a:t>
            </a:r>
            <a:r>
              <a:rPr lang="en-US" altLang="ko-KR" sz="1200" smtClean="0"/>
              <a:t>	</a:t>
            </a:r>
            <a:r>
              <a:rPr lang="ko-KR" altLang="en-US" sz="1200" smtClean="0"/>
              <a:t>목욕서비스</a:t>
            </a:r>
            <a:r>
              <a:rPr lang="en-US" altLang="ko-KR" sz="1200" smtClean="0"/>
              <a:t>, </a:t>
            </a:r>
            <a:r>
              <a:rPr lang="ko-KR" altLang="en-US" sz="1200" smtClean="0"/>
              <a:t>특화프로그램</a:t>
            </a:r>
          </a:p>
        </p:txBody>
      </p:sp>
      <p:cxnSp>
        <p:nvCxnSpPr>
          <p:cNvPr id="37" name="직선 연결선 36"/>
          <p:cNvCxnSpPr/>
          <p:nvPr/>
        </p:nvCxnSpPr>
        <p:spPr>
          <a:xfrm>
            <a:off x="563007" y="3760378"/>
            <a:ext cx="3448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436745" y="7072427"/>
            <a:ext cx="36593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33817" y="7178050"/>
            <a:ext cx="2526663" cy="46151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상담요청하기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6372603" y="9020406"/>
            <a:ext cx="36593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6542032" y="9126029"/>
            <a:ext cx="2526663" cy="46151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상담요청하기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6455674" y="1420513"/>
            <a:ext cx="3590699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b="1"/>
              <a:t>♠ </a:t>
            </a:r>
            <a:r>
              <a:rPr lang="ko-KR" altLang="en-US" sz="1400" b="1" smtClean="0"/>
              <a:t>시설개요 </a:t>
            </a:r>
            <a:endParaRPr lang="en-US" altLang="ko-KR" sz="1400" b="1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입소정원</a:t>
            </a:r>
            <a:r>
              <a:rPr lang="en-US" altLang="ko-KR" sz="1200" smtClean="0"/>
              <a:t>	21</a:t>
            </a:r>
            <a:r>
              <a:rPr lang="ko-KR" altLang="en-US" sz="1200" smtClean="0"/>
              <a:t>명</a:t>
            </a:r>
            <a:endParaRPr lang="en-US" altLang="ko-KR" sz="1200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이용현황</a:t>
            </a:r>
            <a:r>
              <a:rPr lang="en-US" altLang="ko-KR" sz="1200" smtClean="0"/>
              <a:t>	</a:t>
            </a:r>
            <a:r>
              <a:rPr lang="ko-KR" altLang="en-US" sz="1200" smtClean="0"/>
              <a:t>현원 </a:t>
            </a:r>
            <a:r>
              <a:rPr lang="en-US" altLang="ko-KR" sz="1200" smtClean="0"/>
              <a:t>20</a:t>
            </a:r>
            <a:r>
              <a:rPr lang="ko-KR" altLang="en-US" sz="1200" smtClean="0"/>
              <a:t>명 대기 </a:t>
            </a:r>
            <a:r>
              <a:rPr lang="en-US" altLang="ko-KR" sz="1200" smtClean="0"/>
              <a:t>2</a:t>
            </a:r>
            <a:r>
              <a:rPr lang="ko-KR" altLang="en-US" sz="1200" smtClean="0"/>
              <a:t>명</a:t>
            </a:r>
            <a:endParaRPr lang="en-US" altLang="ko-KR" sz="1200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운영형태</a:t>
            </a:r>
            <a:r>
              <a:rPr lang="en-US" altLang="ko-KR" sz="1200" smtClean="0"/>
              <a:t>	</a:t>
            </a:r>
            <a:r>
              <a:rPr lang="ko-KR" altLang="en-US" sz="1200" smtClean="0"/>
              <a:t>법인</a:t>
            </a:r>
            <a:r>
              <a:rPr lang="en-US" altLang="ko-KR" sz="1200" smtClean="0"/>
              <a:t>/</a:t>
            </a:r>
            <a:r>
              <a:rPr lang="ko-KR" altLang="en-US" sz="1200" smtClean="0"/>
              <a:t>주식회사</a:t>
            </a:r>
            <a:endParaRPr lang="en-US" altLang="ko-KR" sz="1200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특화영역 </a:t>
            </a:r>
            <a:r>
              <a:rPr lang="en-US" altLang="ko-KR" sz="1200" smtClean="0"/>
              <a:t>	</a:t>
            </a:r>
            <a:r>
              <a:rPr lang="ko-KR" altLang="en-US" sz="1200" smtClean="0"/>
              <a:t>치매특화</a:t>
            </a:r>
            <a:r>
              <a:rPr lang="en-US" altLang="ko-KR" sz="1200" smtClean="0"/>
              <a:t>, </a:t>
            </a:r>
            <a:r>
              <a:rPr lang="ko-KR" altLang="en-US" sz="1200" smtClean="0"/>
              <a:t>맞춤형서비스</a:t>
            </a:r>
            <a:endParaRPr lang="en-US" altLang="ko-KR" sz="1200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추가서비스</a:t>
            </a:r>
            <a:r>
              <a:rPr lang="en-US" altLang="ko-KR" sz="1200" smtClean="0"/>
              <a:t>	</a:t>
            </a:r>
            <a:r>
              <a:rPr lang="ko-KR" altLang="en-US" sz="1200" smtClean="0"/>
              <a:t>주야간보호내치매전담</a:t>
            </a:r>
            <a:r>
              <a:rPr lang="en-US" altLang="ko-KR" sz="1200" smtClean="0"/>
              <a:t>1</a:t>
            </a:r>
            <a:r>
              <a:rPr lang="ko-KR" altLang="en-US" sz="1200" smtClean="0"/>
              <a:t>실</a:t>
            </a:r>
            <a:endParaRPr lang="en-US" altLang="ko-KR" sz="1200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인력추가</a:t>
            </a:r>
            <a:r>
              <a:rPr lang="en-US" altLang="ko-KR" sz="1200" smtClean="0"/>
              <a:t>	</a:t>
            </a:r>
            <a:r>
              <a:rPr lang="ko-KR" altLang="en-US" sz="1200" smtClean="0"/>
              <a:t>요양인력</a:t>
            </a:r>
            <a:endParaRPr lang="en-US" altLang="ko-KR" sz="1200" smtClean="0"/>
          </a:p>
          <a:p>
            <a:pPr>
              <a:lnSpc>
                <a:spcPct val="150000"/>
              </a:lnSpc>
            </a:pPr>
            <a:endParaRPr lang="en-US" altLang="ko-KR" sz="1200" b="1" smtClean="0"/>
          </a:p>
          <a:p>
            <a:pPr>
              <a:lnSpc>
                <a:spcPct val="150000"/>
              </a:lnSpc>
            </a:pPr>
            <a:r>
              <a:rPr lang="ko-KR" altLang="en-US" sz="1400" b="1" smtClean="0"/>
              <a:t>♣ 요양프로그램</a:t>
            </a:r>
            <a:endParaRPr lang="ko-KR" altLang="en-US" sz="1400" b="1"/>
          </a:p>
          <a:p>
            <a:pPr>
              <a:lnSpc>
                <a:spcPct val="150000"/>
              </a:lnSpc>
            </a:pPr>
            <a:r>
              <a:rPr lang="ko-KR" altLang="en-US" sz="1200"/>
              <a:t>사회복지사</a:t>
            </a:r>
            <a:r>
              <a:rPr lang="en-US" altLang="ko-KR" sz="1200"/>
              <a:t>	2</a:t>
            </a:r>
            <a:r>
              <a:rPr lang="ko-KR" altLang="en-US" sz="1200"/>
              <a:t>명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요양보호사</a:t>
            </a:r>
            <a:r>
              <a:rPr lang="en-US" altLang="ko-KR" sz="1200"/>
              <a:t>	3</a:t>
            </a:r>
            <a:r>
              <a:rPr lang="ko-KR" altLang="en-US" sz="1200"/>
              <a:t>명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프로그램실</a:t>
            </a:r>
            <a:r>
              <a:rPr lang="en-US" altLang="ko-KR" sz="1200"/>
              <a:t>	1</a:t>
            </a:r>
            <a:r>
              <a:rPr lang="ko-KR" altLang="en-US" sz="1200"/>
              <a:t>실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인지기능 </a:t>
            </a:r>
            <a:r>
              <a:rPr lang="en-US" altLang="ko-KR" sz="1200"/>
              <a:t>	</a:t>
            </a:r>
            <a:r>
              <a:rPr lang="ko-KR" altLang="en-US" sz="1200"/>
              <a:t>실버레크레이션</a:t>
            </a:r>
            <a:r>
              <a:rPr lang="en-US" altLang="ko-KR" sz="1200"/>
              <a:t>, </a:t>
            </a:r>
            <a:r>
              <a:rPr lang="ko-KR" altLang="en-US" sz="1200"/>
              <a:t>미술치료</a:t>
            </a:r>
            <a:r>
              <a:rPr lang="en-US" altLang="ko-KR" sz="1200"/>
              <a:t>, </a:t>
            </a:r>
          </a:p>
          <a:p>
            <a:pPr>
              <a:lnSpc>
                <a:spcPct val="150000"/>
              </a:lnSpc>
            </a:pPr>
            <a:r>
              <a:rPr lang="en-US" altLang="ko-KR" sz="1200"/>
              <a:t>	</a:t>
            </a:r>
            <a:r>
              <a:rPr lang="ko-KR" altLang="en-US" sz="1200"/>
              <a:t>쿠킹클래스</a:t>
            </a:r>
            <a:r>
              <a:rPr lang="en-US" altLang="ko-KR" sz="1200"/>
              <a:t>, </a:t>
            </a:r>
            <a:r>
              <a:rPr lang="ko-KR" altLang="en-US" sz="1200"/>
              <a:t>세상뉴스 전하기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운동보조</a:t>
            </a:r>
            <a:r>
              <a:rPr lang="en-US" altLang="ko-KR" sz="1200"/>
              <a:t>	</a:t>
            </a:r>
            <a:r>
              <a:rPr lang="ko-KR" altLang="en-US" sz="1200"/>
              <a:t>건강율동체조</a:t>
            </a:r>
            <a:r>
              <a:rPr lang="en-US" altLang="ko-KR" sz="1200"/>
              <a:t>, </a:t>
            </a:r>
            <a:r>
              <a:rPr lang="ko-KR" altLang="en-US" sz="1200"/>
              <a:t>매직스트레칭</a:t>
            </a:r>
            <a:endParaRPr lang="en-US" altLang="ko-KR" sz="1200"/>
          </a:p>
          <a:p>
            <a:pPr>
              <a:lnSpc>
                <a:spcPct val="150000"/>
              </a:lnSpc>
            </a:pPr>
            <a:r>
              <a:rPr lang="ko-KR" altLang="en-US" sz="1200"/>
              <a:t>기타활동</a:t>
            </a:r>
            <a:r>
              <a:rPr lang="en-US" altLang="ko-KR" sz="1200"/>
              <a:t>	</a:t>
            </a:r>
            <a:r>
              <a:rPr lang="ko-KR" altLang="en-US" sz="1200"/>
              <a:t>목욕서비스</a:t>
            </a:r>
            <a:r>
              <a:rPr lang="en-US" altLang="ko-KR" sz="1200"/>
              <a:t>, </a:t>
            </a:r>
            <a:r>
              <a:rPr lang="ko-KR" altLang="en-US" sz="1200"/>
              <a:t>특화프로그램</a:t>
            </a:r>
          </a:p>
          <a:p>
            <a:pPr>
              <a:lnSpc>
                <a:spcPct val="150000"/>
              </a:lnSpc>
            </a:pPr>
            <a:endParaRPr lang="en-US" altLang="ko-KR" sz="1200" b="1" smtClean="0"/>
          </a:p>
          <a:p>
            <a:pPr>
              <a:lnSpc>
                <a:spcPct val="150000"/>
              </a:lnSpc>
            </a:pPr>
            <a:r>
              <a:rPr lang="ko-KR" altLang="en-US" sz="1400" b="1"/>
              <a:t>♥ 치료</a:t>
            </a:r>
            <a:r>
              <a:rPr lang="en-US" altLang="ko-KR" sz="1400" b="1" smtClean="0"/>
              <a:t>/</a:t>
            </a:r>
            <a:r>
              <a:rPr lang="ko-KR" altLang="en-US" sz="1400" b="1" smtClean="0"/>
              <a:t>의료</a:t>
            </a:r>
            <a:endParaRPr lang="en-US" altLang="ko-KR" sz="1400" b="1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의료실</a:t>
            </a:r>
            <a:r>
              <a:rPr lang="en-US" altLang="ko-KR" sz="1200" smtClean="0"/>
              <a:t>	1</a:t>
            </a:r>
            <a:r>
              <a:rPr lang="ko-KR" altLang="en-US" sz="1200" smtClean="0"/>
              <a:t>실</a:t>
            </a:r>
            <a:endParaRPr lang="en-US" altLang="ko-KR" sz="1200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촉탁의사</a:t>
            </a:r>
            <a:r>
              <a:rPr lang="en-US" altLang="ko-KR" sz="1200" smtClean="0"/>
              <a:t>	0</a:t>
            </a:r>
            <a:r>
              <a:rPr lang="ko-KR" altLang="en-US" sz="1200" smtClean="0"/>
              <a:t>명</a:t>
            </a:r>
            <a:endParaRPr lang="en-US" altLang="ko-KR" sz="1200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간호사</a:t>
            </a:r>
            <a:r>
              <a:rPr lang="en-US" altLang="ko-KR" sz="1200" smtClean="0"/>
              <a:t>	0</a:t>
            </a:r>
            <a:r>
              <a:rPr lang="ko-KR" altLang="en-US" sz="1200" smtClean="0"/>
              <a:t>명</a:t>
            </a:r>
            <a:endParaRPr lang="en-US" altLang="ko-KR" sz="1200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간호조무사</a:t>
            </a:r>
            <a:r>
              <a:rPr lang="en-US" altLang="ko-KR" sz="1200" smtClean="0"/>
              <a:t>	1</a:t>
            </a:r>
            <a:r>
              <a:rPr lang="ko-KR" altLang="en-US" sz="1200" smtClean="0"/>
              <a:t>명</a:t>
            </a:r>
            <a:endParaRPr lang="en-US" altLang="ko-KR" sz="1200"/>
          </a:p>
          <a:p>
            <a:pPr>
              <a:lnSpc>
                <a:spcPct val="150000"/>
              </a:lnSpc>
            </a:pPr>
            <a:endParaRPr lang="en-US" altLang="ko-KR" sz="1200" b="1" smtClean="0"/>
          </a:p>
          <a:p>
            <a:pPr>
              <a:lnSpc>
                <a:spcPct val="150000"/>
              </a:lnSpc>
            </a:pPr>
            <a:r>
              <a:rPr lang="ko-KR" altLang="en-US" sz="1400" b="1" smtClean="0"/>
              <a:t>◈ 시설세부</a:t>
            </a:r>
            <a:endParaRPr lang="en-US" altLang="ko-KR" sz="1400" b="1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화장실</a:t>
            </a:r>
            <a:r>
              <a:rPr lang="en-US" altLang="ko-KR" sz="1200" smtClean="0"/>
              <a:t>	2</a:t>
            </a:r>
            <a:r>
              <a:rPr lang="ko-KR" altLang="en-US" sz="1200" smtClean="0"/>
              <a:t>실</a:t>
            </a:r>
            <a:endParaRPr lang="en-US" altLang="ko-KR" sz="1200" smtClean="0"/>
          </a:p>
          <a:p>
            <a:pPr>
              <a:lnSpc>
                <a:spcPct val="150000"/>
              </a:lnSpc>
            </a:pPr>
            <a:r>
              <a:rPr lang="ko-KR" altLang="en-US" sz="1200" smtClean="0"/>
              <a:t>세면</a:t>
            </a:r>
            <a:r>
              <a:rPr lang="en-US" altLang="ko-KR" sz="1200" smtClean="0"/>
              <a:t>/</a:t>
            </a:r>
            <a:r>
              <a:rPr lang="ko-KR" altLang="en-US" sz="1200" smtClean="0"/>
              <a:t>목욕실</a:t>
            </a:r>
            <a:r>
              <a:rPr lang="en-US" altLang="ko-KR" sz="1200" smtClean="0"/>
              <a:t>	1</a:t>
            </a:r>
            <a:r>
              <a:rPr lang="ko-KR" altLang="en-US" sz="1200" smtClean="0"/>
              <a:t>실</a:t>
            </a:r>
            <a:endParaRPr lang="en-US" altLang="ko-KR" sz="1200" smtClean="0"/>
          </a:p>
        </p:txBody>
      </p:sp>
      <p:sp>
        <p:nvSpPr>
          <p:cNvPr id="47" name="TextBox 46"/>
          <p:cNvSpPr txBox="1"/>
          <p:nvPr/>
        </p:nvSpPr>
        <p:spPr>
          <a:xfrm>
            <a:off x="6827548" y="885612"/>
            <a:ext cx="1661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엘더가든 강동센터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6542032" y="890959"/>
            <a:ext cx="308918" cy="307355"/>
            <a:chOff x="24714" y="1004730"/>
            <a:chExt cx="436745" cy="377663"/>
          </a:xfrm>
        </p:grpSpPr>
        <p:sp>
          <p:nvSpPr>
            <p:cNvPr id="55" name="타원 54"/>
            <p:cNvSpPr/>
            <p:nvPr/>
          </p:nvSpPr>
          <p:spPr>
            <a:xfrm>
              <a:off x="24714" y="1004730"/>
              <a:ext cx="436745" cy="3776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56" name="왼쪽 화살표 55"/>
            <p:cNvSpPr/>
            <p:nvPr/>
          </p:nvSpPr>
          <p:spPr>
            <a:xfrm>
              <a:off x="125697" y="1064871"/>
              <a:ext cx="234778" cy="257380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sp>
        <p:nvSpPr>
          <p:cNvPr id="57" name="모서리가 둥근 직사각형 56"/>
          <p:cNvSpPr/>
          <p:nvPr/>
        </p:nvSpPr>
        <p:spPr>
          <a:xfrm>
            <a:off x="8813742" y="863359"/>
            <a:ext cx="1074002" cy="35834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상담요청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19333" y="841592"/>
            <a:ext cx="1661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엘더가든 강동센터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633817" y="846939"/>
            <a:ext cx="308918" cy="307355"/>
            <a:chOff x="24714" y="1004730"/>
            <a:chExt cx="436745" cy="377663"/>
          </a:xfrm>
        </p:grpSpPr>
        <p:sp>
          <p:nvSpPr>
            <p:cNvPr id="61" name="타원 60"/>
            <p:cNvSpPr/>
            <p:nvPr/>
          </p:nvSpPr>
          <p:spPr>
            <a:xfrm>
              <a:off x="24714" y="1004730"/>
              <a:ext cx="436745" cy="3776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62" name="왼쪽 화살표 61"/>
            <p:cNvSpPr/>
            <p:nvPr/>
          </p:nvSpPr>
          <p:spPr>
            <a:xfrm>
              <a:off x="125697" y="1064871"/>
              <a:ext cx="234778" cy="257380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sp>
        <p:nvSpPr>
          <p:cNvPr id="63" name="모서리가 둥근 직사각형 62"/>
          <p:cNvSpPr/>
          <p:nvPr/>
        </p:nvSpPr>
        <p:spPr>
          <a:xfrm>
            <a:off x="2905527" y="819339"/>
            <a:ext cx="1074002" cy="35834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상담요청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12098720" y="9038509"/>
            <a:ext cx="5301050" cy="651248"/>
            <a:chOff x="11825415" y="1050324"/>
            <a:chExt cx="5301050" cy="1346887"/>
          </a:xfrm>
          <a:noFill/>
        </p:grpSpPr>
        <p:sp>
          <p:nvSpPr>
            <p:cNvPr id="65" name="직사각형 64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기존 후기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자사 후기만 표시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향후 후기가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5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건 이상 생기면 리뷰 더보기 기능 추가</a:t>
              </a:r>
              <a:endParaRPr lang="en-US" altLang="ko-KR" sz="110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후기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3357552" y="727800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u="sng" smtClean="0">
                <a:solidFill>
                  <a:schemeClr val="accent1">
                    <a:lumMod val="75000"/>
                  </a:schemeClr>
                </a:solidFill>
              </a:rPr>
              <a:t>맨위로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305641" y="923492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u="sng" smtClean="0">
                <a:solidFill>
                  <a:schemeClr val="accent1">
                    <a:lumMod val="75000"/>
                  </a:schemeClr>
                </a:solidFill>
              </a:rPr>
              <a:t>맨위로</a:t>
            </a:r>
          </a:p>
        </p:txBody>
      </p:sp>
      <p:cxnSp>
        <p:nvCxnSpPr>
          <p:cNvPr id="69" name="직선 연결선 68"/>
          <p:cNvCxnSpPr/>
          <p:nvPr/>
        </p:nvCxnSpPr>
        <p:spPr>
          <a:xfrm>
            <a:off x="6391523" y="1340848"/>
            <a:ext cx="3448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6460811" y="3618610"/>
            <a:ext cx="3448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6460811" y="6107988"/>
            <a:ext cx="3448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>
            <a:off x="6460811" y="7797088"/>
            <a:ext cx="344808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오른쪽 화살표 74"/>
          <p:cNvSpPr/>
          <p:nvPr/>
        </p:nvSpPr>
        <p:spPr>
          <a:xfrm>
            <a:off x="4501054" y="4114525"/>
            <a:ext cx="1315919" cy="81959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펼쳤을때 </a:t>
            </a:r>
            <a:r>
              <a:rPr lang="en-US" altLang="ko-KR" smtClean="0">
                <a:solidFill>
                  <a:schemeClr val="tx1"/>
                </a:solidFill>
                <a:sym typeface="Wingdings" panose="05000000000000000000" pitchFamily="2" charset="2"/>
              </a:rPr>
              <a:t></a:t>
            </a:r>
            <a:endParaRPr lang="ko-KR" altLang="en-US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8526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부제목 8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mtClean="0"/>
              <a:t>시설세부 </a:t>
            </a:r>
            <a:r>
              <a:rPr lang="en-US" altLang="ko-KR" smtClean="0"/>
              <a:t>-3,4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mtClean="0"/>
              <a:t>반응형웹 </a:t>
            </a:r>
            <a:r>
              <a:rPr lang="en-US" altLang="ko-KR" smtClean="0"/>
              <a:t>- </a:t>
            </a:r>
            <a:r>
              <a:rPr lang="ko-KR" altLang="en-US" smtClean="0"/>
              <a:t>모바일</a:t>
            </a: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36745" y="761412"/>
            <a:ext cx="3659363" cy="763246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6352616" y="761412"/>
            <a:ext cx="3659363" cy="762584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12268487" y="493715"/>
            <a:ext cx="5301050" cy="651248"/>
            <a:chOff x="11825415" y="1050324"/>
            <a:chExt cx="5301050" cy="1346887"/>
          </a:xfrm>
          <a:noFill/>
        </p:grpSpPr>
        <p:sp>
          <p:nvSpPr>
            <p:cNvPr id="50" name="직사각형 49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시설 위치의 지도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클릭하면 지도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(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카카오지도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?)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로 이동</a:t>
              </a:r>
              <a:endParaRPr lang="en-US" altLang="ko-KR" sz="1100">
                <a:solidFill>
                  <a:schemeClr val="tx1"/>
                </a:solidFill>
              </a:endParaRPr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지도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2268487" y="1138351"/>
            <a:ext cx="5301050" cy="651248"/>
            <a:chOff x="11825415" y="1050324"/>
            <a:chExt cx="5301050" cy="1346887"/>
          </a:xfrm>
          <a:noFill/>
        </p:grpSpPr>
        <p:sp>
          <p:nvSpPr>
            <p:cNvPr id="53" name="직사각형 52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기존 본인부담금 박스 사용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. </a:t>
              </a: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기존 본인부담금 박스 하단의 전화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지도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관심시설 등록 바는 없음</a:t>
              </a:r>
              <a:endParaRPr lang="en-US" altLang="ko-KR" sz="110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본인부담금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직선 연결선 32"/>
          <p:cNvCxnSpPr/>
          <p:nvPr/>
        </p:nvCxnSpPr>
        <p:spPr>
          <a:xfrm>
            <a:off x="436745" y="7720127"/>
            <a:ext cx="36593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633817" y="7825750"/>
            <a:ext cx="2526663" cy="46151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상담요청하기</a:t>
            </a:r>
          </a:p>
        </p:txBody>
      </p:sp>
      <p:cxnSp>
        <p:nvCxnSpPr>
          <p:cNvPr id="40" name="직선 연결선 39"/>
          <p:cNvCxnSpPr/>
          <p:nvPr/>
        </p:nvCxnSpPr>
        <p:spPr>
          <a:xfrm>
            <a:off x="6372603" y="7636106"/>
            <a:ext cx="365936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모서리가 둥근 직사각형 41"/>
          <p:cNvSpPr/>
          <p:nvPr/>
        </p:nvSpPr>
        <p:spPr>
          <a:xfrm>
            <a:off x="6542032" y="7741729"/>
            <a:ext cx="2526663" cy="46151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상담요청하기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827548" y="885612"/>
            <a:ext cx="1661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엘더가든 강동센터</a:t>
            </a:r>
          </a:p>
        </p:txBody>
      </p:sp>
      <p:grpSp>
        <p:nvGrpSpPr>
          <p:cNvPr id="48" name="그룹 47"/>
          <p:cNvGrpSpPr/>
          <p:nvPr/>
        </p:nvGrpSpPr>
        <p:grpSpPr>
          <a:xfrm>
            <a:off x="6542032" y="890959"/>
            <a:ext cx="308918" cy="307355"/>
            <a:chOff x="24714" y="1004730"/>
            <a:chExt cx="436745" cy="377663"/>
          </a:xfrm>
        </p:grpSpPr>
        <p:sp>
          <p:nvSpPr>
            <p:cNvPr id="55" name="타원 54"/>
            <p:cNvSpPr/>
            <p:nvPr/>
          </p:nvSpPr>
          <p:spPr>
            <a:xfrm>
              <a:off x="24714" y="1004730"/>
              <a:ext cx="436745" cy="3776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56" name="왼쪽 화살표 55"/>
            <p:cNvSpPr/>
            <p:nvPr/>
          </p:nvSpPr>
          <p:spPr>
            <a:xfrm>
              <a:off x="125697" y="1064871"/>
              <a:ext cx="234778" cy="257380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sp>
        <p:nvSpPr>
          <p:cNvPr id="57" name="모서리가 둥근 직사각형 56"/>
          <p:cNvSpPr/>
          <p:nvPr/>
        </p:nvSpPr>
        <p:spPr>
          <a:xfrm>
            <a:off x="8813742" y="863359"/>
            <a:ext cx="1074002" cy="35834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상담요청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919333" y="841592"/>
            <a:ext cx="16610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smtClean="0"/>
              <a:t>엘더가든 강동센터</a:t>
            </a:r>
          </a:p>
        </p:txBody>
      </p:sp>
      <p:grpSp>
        <p:nvGrpSpPr>
          <p:cNvPr id="60" name="그룹 59"/>
          <p:cNvGrpSpPr/>
          <p:nvPr/>
        </p:nvGrpSpPr>
        <p:grpSpPr>
          <a:xfrm>
            <a:off x="633817" y="846939"/>
            <a:ext cx="308918" cy="307355"/>
            <a:chOff x="24714" y="1004730"/>
            <a:chExt cx="436745" cy="377663"/>
          </a:xfrm>
        </p:grpSpPr>
        <p:sp>
          <p:nvSpPr>
            <p:cNvPr id="61" name="타원 60"/>
            <p:cNvSpPr/>
            <p:nvPr/>
          </p:nvSpPr>
          <p:spPr>
            <a:xfrm>
              <a:off x="24714" y="1004730"/>
              <a:ext cx="436745" cy="37766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62" name="왼쪽 화살표 61"/>
            <p:cNvSpPr/>
            <p:nvPr/>
          </p:nvSpPr>
          <p:spPr>
            <a:xfrm>
              <a:off x="125697" y="1064871"/>
              <a:ext cx="234778" cy="257380"/>
            </a:xfrm>
            <a:prstGeom prst="lef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</p:grpSp>
      <p:sp>
        <p:nvSpPr>
          <p:cNvPr id="63" name="모서리가 둥근 직사각형 62"/>
          <p:cNvSpPr/>
          <p:nvPr/>
        </p:nvSpPr>
        <p:spPr>
          <a:xfrm>
            <a:off x="2905527" y="819339"/>
            <a:ext cx="1074002" cy="358346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상담요청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12268487" y="1789599"/>
            <a:ext cx="5301050" cy="651248"/>
            <a:chOff x="11825415" y="1050324"/>
            <a:chExt cx="5301050" cy="1346887"/>
          </a:xfrm>
          <a:noFill/>
        </p:grpSpPr>
        <p:sp>
          <p:nvSpPr>
            <p:cNvPr id="65" name="직사각형 64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기존 후기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자사 후기만 표시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향후 후기가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5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건 이상 생기면 리뷰 더보기 기능 추가</a:t>
              </a:r>
              <a:endParaRPr lang="en-US" altLang="ko-KR" sz="1100">
                <a:solidFill>
                  <a:schemeClr val="tx1"/>
                </a:solidFill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후기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3357552" y="7925702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u="sng" smtClean="0">
                <a:solidFill>
                  <a:schemeClr val="accent1">
                    <a:lumMod val="75000"/>
                  </a:schemeClr>
                </a:solidFill>
              </a:rPr>
              <a:t>맨위로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9305641" y="7850627"/>
            <a:ext cx="607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u="sng" smtClean="0">
                <a:solidFill>
                  <a:schemeClr val="accent1">
                    <a:lumMod val="75000"/>
                  </a:schemeClr>
                </a:solidFill>
              </a:rPr>
              <a:t>맨위로</a:t>
            </a: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rcRect l="62756" t="23462" r="19674" b="8908"/>
          <a:stretch/>
        </p:blipFill>
        <p:spPr>
          <a:xfrm>
            <a:off x="512944" y="2750199"/>
            <a:ext cx="3525792" cy="472214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/>
          <a:srcRect l="25704" t="39542" r="46525" b="29148"/>
          <a:stretch/>
        </p:blipFill>
        <p:spPr>
          <a:xfrm>
            <a:off x="566501" y="1354943"/>
            <a:ext cx="3436397" cy="13640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/>
          <a:srcRect l="39792" t="27562" r="40240" b="9727"/>
          <a:stretch/>
        </p:blipFill>
        <p:spPr>
          <a:xfrm>
            <a:off x="6431326" y="1446713"/>
            <a:ext cx="3456418" cy="588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부제목 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0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smtClean="0"/>
              <a:t>시설세부 </a:t>
            </a:r>
            <a:r>
              <a:rPr lang="en-US" altLang="ko-KR" smtClean="0"/>
              <a:t>- </a:t>
            </a:r>
            <a:r>
              <a:rPr lang="ko-KR" altLang="en-US" smtClean="0"/>
              <a:t>상담요청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ko-KR" altLang="en-US" smtClean="0"/>
              <a:t>반응형웹 </a:t>
            </a:r>
            <a:r>
              <a:rPr lang="en-US" altLang="ko-KR" smtClean="0"/>
              <a:t>- </a:t>
            </a:r>
            <a:r>
              <a:rPr lang="ko-KR" altLang="en-US" smtClean="0"/>
              <a:t>모달</a:t>
            </a: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4395529" y="748468"/>
            <a:ext cx="3659363" cy="69350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1402744" y="4261773"/>
            <a:ext cx="2545492" cy="55878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시설에 내정보로 상담요청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601772" y="4261773"/>
            <a:ext cx="702118" cy="55878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취소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9987" y="2032307"/>
            <a:ext cx="14895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이름을 입력하세요</a:t>
            </a:r>
            <a:r>
              <a:rPr lang="en-US" altLang="ko-KR" sz="1200" smtClean="0"/>
              <a:t>.</a:t>
            </a:r>
            <a:endParaRPr lang="ko-KR" altLang="en-US" sz="1200" smtClean="0"/>
          </a:p>
        </p:txBody>
      </p:sp>
      <p:sp>
        <p:nvSpPr>
          <p:cNvPr id="13" name="직사각형 12"/>
          <p:cNvSpPr/>
          <p:nvPr/>
        </p:nvSpPr>
        <p:spPr>
          <a:xfrm>
            <a:off x="601772" y="2331097"/>
            <a:ext cx="3190293" cy="4827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39987" y="2997645"/>
            <a:ext cx="17972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전화번호를 남겨주세요</a:t>
            </a:r>
            <a:r>
              <a:rPr lang="en-US" altLang="ko-KR" sz="1200" smtClean="0"/>
              <a:t>.</a:t>
            </a:r>
            <a:endParaRPr lang="ko-KR" altLang="en-US" sz="1200" smtClean="0"/>
          </a:p>
        </p:txBody>
      </p:sp>
      <p:sp>
        <p:nvSpPr>
          <p:cNvPr id="37" name="직사각형 36"/>
          <p:cNvSpPr/>
          <p:nvPr/>
        </p:nvSpPr>
        <p:spPr>
          <a:xfrm>
            <a:off x="601772" y="3296435"/>
            <a:ext cx="3190293" cy="48272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617414" y="1557106"/>
            <a:ext cx="2329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smtClean="0"/>
              <a:t>상담내용을 하나만 선택 하세요</a:t>
            </a:r>
            <a:r>
              <a:rPr lang="en-US" altLang="ko-KR" sz="1200" smtClean="0"/>
              <a:t>.</a:t>
            </a:r>
            <a:endParaRPr lang="ko-KR" altLang="en-US" sz="1200" smtClean="0"/>
          </a:p>
        </p:txBody>
      </p:sp>
      <p:sp>
        <p:nvSpPr>
          <p:cNvPr id="39" name="직사각형 38"/>
          <p:cNvSpPr/>
          <p:nvPr/>
        </p:nvSpPr>
        <p:spPr>
          <a:xfrm>
            <a:off x="4679199" y="1917681"/>
            <a:ext cx="3190293" cy="482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1. </a:t>
            </a:r>
            <a:r>
              <a:rPr lang="ko-KR" altLang="en-US" sz="1600" smtClean="0">
                <a:solidFill>
                  <a:schemeClr val="tx1"/>
                </a:solidFill>
              </a:rPr>
              <a:t>사용방법을 알고 싶어요</a:t>
            </a:r>
            <a:r>
              <a:rPr lang="en-US" altLang="ko-KR" sz="1600" smtClean="0">
                <a:solidFill>
                  <a:schemeClr val="tx1"/>
                </a:solidFill>
              </a:rPr>
              <a:t>.</a:t>
            </a:r>
            <a:endParaRPr lang="ko-KR" altLang="en-US" sz="1600" smtClean="0">
              <a:solidFill>
                <a:schemeClr val="tx1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4679198" y="2490883"/>
            <a:ext cx="3190293" cy="482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2. </a:t>
            </a:r>
            <a:r>
              <a:rPr lang="ko-KR" altLang="en-US" sz="1600" smtClean="0">
                <a:solidFill>
                  <a:schemeClr val="tx1"/>
                </a:solidFill>
              </a:rPr>
              <a:t>방문하고 싶어요</a:t>
            </a:r>
            <a:r>
              <a:rPr lang="en-US" altLang="ko-KR" sz="1600" smtClean="0">
                <a:solidFill>
                  <a:schemeClr val="tx1"/>
                </a:solidFill>
              </a:rPr>
              <a:t>.</a:t>
            </a:r>
            <a:endParaRPr lang="ko-KR" altLang="en-US" sz="1600" smtClean="0">
              <a:solidFill>
                <a:schemeClr val="tx1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4679197" y="3113861"/>
            <a:ext cx="3190293" cy="482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600" smtClean="0">
                <a:solidFill>
                  <a:schemeClr val="tx1"/>
                </a:solidFill>
              </a:rPr>
              <a:t>3. </a:t>
            </a:r>
            <a:r>
              <a:rPr lang="ko-KR" altLang="en-US" sz="1600" smtClean="0">
                <a:solidFill>
                  <a:schemeClr val="tx1"/>
                </a:solidFill>
              </a:rPr>
              <a:t>사용이 가능한지 알고 싶어요</a:t>
            </a:r>
            <a:r>
              <a:rPr lang="en-US" altLang="ko-KR" sz="1600" smtClean="0">
                <a:solidFill>
                  <a:schemeClr val="tx1"/>
                </a:solidFill>
              </a:rPr>
              <a:t>.</a:t>
            </a:r>
            <a:endParaRPr lang="ko-KR" altLang="en-US" sz="1600" smtClean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45143" y="1456016"/>
            <a:ext cx="3052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상담요청은 내 정보를 시설에 보내서 연락하는 것에 동의하는 것입니다</a:t>
            </a:r>
            <a:r>
              <a:rPr lang="en-US" altLang="ko-KR" sz="1200" smtClean="0"/>
              <a:t>. </a:t>
            </a:r>
            <a:endParaRPr lang="ko-KR" altLang="en-US" sz="1200" smtClean="0"/>
          </a:p>
        </p:txBody>
      </p:sp>
      <p:grpSp>
        <p:nvGrpSpPr>
          <p:cNvPr id="44" name="그룹 43"/>
          <p:cNvGrpSpPr/>
          <p:nvPr/>
        </p:nvGrpSpPr>
        <p:grpSpPr>
          <a:xfrm>
            <a:off x="12013679" y="1399477"/>
            <a:ext cx="5301050" cy="919304"/>
            <a:chOff x="11825415" y="1050324"/>
            <a:chExt cx="5301050" cy="1346887"/>
          </a:xfrm>
          <a:noFill/>
        </p:grpSpPr>
        <p:sp>
          <p:nvSpPr>
            <p:cNvPr id="45" name="직사각형 44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카카오채널로 상담요청 전송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전송 실패의 경우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SMS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로 전송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전송 성공하면 메시지 보여줌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확인 누르면 모달 닫힘</a:t>
              </a:r>
              <a:endParaRPr lang="en-US" altLang="ko-KR" sz="1100">
                <a:solidFill>
                  <a:schemeClr val="tx1"/>
                </a:solidFill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상담요청</a:t>
              </a:r>
              <a:endParaRPr lang="en-US" altLang="ko-KR" sz="11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전송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48" name="직사각형 47"/>
          <p:cNvSpPr/>
          <p:nvPr/>
        </p:nvSpPr>
        <p:spPr>
          <a:xfrm>
            <a:off x="8210829" y="748468"/>
            <a:ext cx="3659363" cy="6935031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49" name="모서리가 둥근 직사각형 48"/>
          <p:cNvSpPr/>
          <p:nvPr/>
        </p:nvSpPr>
        <p:spPr>
          <a:xfrm>
            <a:off x="8354313" y="4683589"/>
            <a:ext cx="3403892" cy="55878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625016" y="2501202"/>
            <a:ext cx="290383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엘더가든 강동점에</a:t>
            </a:r>
            <a:endParaRPr lang="en-US" altLang="ko-KR" sz="1600" smtClean="0"/>
          </a:p>
          <a:p>
            <a:r>
              <a:rPr lang="ko-KR" altLang="en-US" sz="1600" smtClean="0"/>
              <a:t>상담을 요청했습니다</a:t>
            </a:r>
            <a:r>
              <a:rPr lang="en-US" altLang="ko-KR" sz="1600" smtClean="0"/>
              <a:t>.</a:t>
            </a:r>
          </a:p>
          <a:p>
            <a:endParaRPr lang="en-US" altLang="ko-KR" sz="1600"/>
          </a:p>
          <a:p>
            <a:r>
              <a:rPr lang="ko-KR" altLang="en-US" sz="1600" smtClean="0"/>
              <a:t>빠른 시간내에 고객님께 시설에서 전화를 드릴 것입니다</a:t>
            </a:r>
            <a:r>
              <a:rPr lang="en-US" altLang="ko-KR" sz="1600" smtClean="0"/>
              <a:t>.  </a:t>
            </a:r>
            <a:endParaRPr lang="ko-KR" altLang="en-US" sz="1600" smtClean="0"/>
          </a:p>
        </p:txBody>
      </p:sp>
      <p:grpSp>
        <p:nvGrpSpPr>
          <p:cNvPr id="61" name="그룹 60"/>
          <p:cNvGrpSpPr/>
          <p:nvPr/>
        </p:nvGrpSpPr>
        <p:grpSpPr>
          <a:xfrm>
            <a:off x="12013679" y="2318781"/>
            <a:ext cx="5301050" cy="919304"/>
            <a:chOff x="11825415" y="1050324"/>
            <a:chExt cx="5301050" cy="1346887"/>
          </a:xfrm>
          <a:noFill/>
        </p:grpSpPr>
        <p:sp>
          <p:nvSpPr>
            <p:cNvPr id="62" name="직사각형 61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발송자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: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시니어톡톡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수신자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: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상담 대상 시설명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상담의뢰인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: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이름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상담의뢰인 연락처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: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전화번호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상담내용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: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시설사용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시설방문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시설안내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(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체크박스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)</a:t>
              </a: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상담요청</a:t>
              </a:r>
              <a:endParaRPr lang="en-US" altLang="ko-KR" sz="1100" b="1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전송정보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12013679" y="480173"/>
            <a:ext cx="5301050" cy="919304"/>
            <a:chOff x="11825415" y="1050324"/>
            <a:chExt cx="5301050" cy="1346887"/>
          </a:xfrm>
          <a:noFill/>
        </p:grpSpPr>
        <p:sp>
          <p:nvSpPr>
            <p:cNvPr id="46" name="직사각형 45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스팸 방지를 위해서 사람인증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향후 잘못된 전화번호등이 발생하는 경우 핸드폰 번호 인증 기능 추가</a:t>
              </a:r>
              <a:endParaRPr lang="en-US" altLang="ko-KR" sz="1100">
                <a:solidFill>
                  <a:schemeClr val="tx1"/>
                </a:solidFill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사람인증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>
            <a:off x="12013679" y="3236315"/>
            <a:ext cx="5301050" cy="919304"/>
            <a:chOff x="11825415" y="1050324"/>
            <a:chExt cx="5301050" cy="1346887"/>
          </a:xfrm>
          <a:noFill/>
        </p:grpSpPr>
        <p:sp>
          <p:nvSpPr>
            <p:cNvPr id="53" name="직사각형 52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상담요청한 고객 정보는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1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개월 후 이름에서 성만 남기고 삭제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전화번호는 뒷자리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4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자리만 남기고 삭제</a:t>
              </a:r>
              <a:endParaRPr lang="en-US" altLang="ko-KR" sz="1100" smtClean="0">
                <a:solidFill>
                  <a:schemeClr val="tx1"/>
                </a:solidFill>
              </a:endParaRPr>
            </a:p>
            <a:p>
              <a:pPr marL="228600" indent="-228600">
                <a:buFont typeface="+mj-lt"/>
                <a:buAutoNum type="arabicPeriod"/>
              </a:pPr>
              <a:r>
                <a:rPr lang="ko-KR" altLang="en-US" sz="1100" smtClean="0">
                  <a:solidFill>
                    <a:schemeClr val="tx1"/>
                  </a:solidFill>
                </a:rPr>
                <a:t>고객 정보보안</a:t>
              </a:r>
              <a:endParaRPr lang="en-US" altLang="ko-KR" sz="1100" smtClean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grp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상담정보 보유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1754079" y="96359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mtClean="0"/>
              <a:t>상담요청</a:t>
            </a:r>
          </a:p>
        </p:txBody>
      </p:sp>
      <p:sp>
        <p:nvSpPr>
          <p:cNvPr id="56" name="곱셈 기호 55"/>
          <p:cNvSpPr/>
          <p:nvPr/>
        </p:nvSpPr>
        <p:spPr>
          <a:xfrm>
            <a:off x="3657600" y="948677"/>
            <a:ext cx="339662" cy="368397"/>
          </a:xfrm>
          <a:prstGeom prst="mathMultiply">
            <a:avLst>
              <a:gd name="adj1" fmla="val 1067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693389" y="87524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smtClean="0"/>
              <a:t>상담요청</a:t>
            </a:r>
          </a:p>
        </p:txBody>
      </p:sp>
      <p:sp>
        <p:nvSpPr>
          <p:cNvPr id="58" name="곱셈 기호 57"/>
          <p:cNvSpPr/>
          <p:nvPr/>
        </p:nvSpPr>
        <p:spPr>
          <a:xfrm>
            <a:off x="7596910" y="860321"/>
            <a:ext cx="339662" cy="368397"/>
          </a:xfrm>
          <a:prstGeom prst="mathMultiply">
            <a:avLst>
              <a:gd name="adj1" fmla="val 1067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>
            <a:off x="4901573" y="6915450"/>
            <a:ext cx="2545492" cy="558784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400" b="1" smtClean="0">
                <a:solidFill>
                  <a:schemeClr val="bg1"/>
                </a:solidFill>
              </a:rPr>
              <a:t>시설에 내정보로 상담요청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4679197" y="3748986"/>
            <a:ext cx="3190293" cy="29571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600">
                <a:solidFill>
                  <a:schemeClr val="tx1"/>
                </a:solidFill>
              </a:rPr>
              <a:t>4</a:t>
            </a:r>
            <a:r>
              <a:rPr lang="en-US" altLang="ko-KR" sz="1600" smtClean="0">
                <a:solidFill>
                  <a:schemeClr val="tx1"/>
                </a:solidFill>
              </a:rPr>
              <a:t>. </a:t>
            </a:r>
            <a:r>
              <a:rPr lang="ko-KR" altLang="en-US" sz="1600" smtClean="0">
                <a:solidFill>
                  <a:schemeClr val="tx1"/>
                </a:solidFill>
              </a:rPr>
              <a:t>자유요청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01573" y="4155619"/>
            <a:ext cx="2695337" cy="2308681"/>
          </a:xfrm>
          <a:prstGeom prst="rect">
            <a:avLst/>
          </a:prstGeom>
          <a:solidFill>
            <a:srgbClr val="FFFFFF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50662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168357" y="1617395"/>
            <a:ext cx="2455934" cy="28437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168357" y="4643697"/>
            <a:ext cx="2455934" cy="27064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168357" y="7556383"/>
            <a:ext cx="2455934" cy="149063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mtClean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3517" y="180620"/>
            <a:ext cx="36469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ko-KR" altLang="en-US" sz="2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이제야 아이템</a:t>
            </a:r>
            <a:endParaRPr lang="ru-RU" sz="2100" dirty="0">
              <a:ea typeface="맑은 고딕" panose="020B0503020000020004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73253" y="3137000"/>
            <a:ext cx="10839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/>
              <a:t>시설</a:t>
            </a:r>
            <a:r>
              <a:rPr lang="en-US" altLang="ko-KR" sz="1600" b="1" smtClean="0"/>
              <a:t>/</a:t>
            </a:r>
            <a:r>
              <a:rPr lang="ko-KR" altLang="en-US" sz="1600" b="1" smtClean="0"/>
              <a:t>기관</a:t>
            </a:r>
            <a:endParaRPr lang="en-US" altLang="ko-KR" sz="1600" b="1" smtClean="0"/>
          </a:p>
        </p:txBody>
      </p:sp>
      <p:sp>
        <p:nvSpPr>
          <p:cNvPr id="4" name="TextBox 3"/>
          <p:cNvSpPr txBox="1"/>
          <p:nvPr/>
        </p:nvSpPr>
        <p:spPr>
          <a:xfrm>
            <a:off x="1912527" y="5839252"/>
            <a:ext cx="10518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/>
              <a:t>프로그램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98806" y="821249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/>
              <a:t>상품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36346" y="1617394"/>
            <a:ext cx="1800000" cy="6422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r>
              <a:rPr lang="ko-KR" altLang="en-US" sz="1600" smtClean="0"/>
              <a:t>요양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21410" y="1691827"/>
            <a:ext cx="26372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요양원</a:t>
            </a:r>
            <a:r>
              <a:rPr lang="en-US" altLang="ko-KR" sz="1600" smtClean="0"/>
              <a:t>, </a:t>
            </a:r>
            <a:r>
              <a:rPr lang="ko-KR" altLang="en-US" sz="1600" smtClean="0"/>
              <a:t>주간보호</a:t>
            </a:r>
            <a:r>
              <a:rPr lang="en-US" altLang="ko-KR" sz="1600" smtClean="0"/>
              <a:t>, </a:t>
            </a:r>
            <a:r>
              <a:rPr lang="ko-KR" altLang="en-US" sz="1600" smtClean="0"/>
              <a:t>방문요양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36346" y="2465821"/>
            <a:ext cx="1800000" cy="6422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r>
              <a:rPr lang="ko-KR" altLang="en-US" sz="1600" smtClean="0"/>
              <a:t>치료</a:t>
            </a:r>
            <a:r>
              <a:rPr lang="en-US" altLang="ko-KR" sz="1600" smtClean="0"/>
              <a:t>/</a:t>
            </a:r>
            <a:r>
              <a:rPr lang="ko-KR" altLang="en-US" sz="1600" smtClean="0"/>
              <a:t>치매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36346" y="3314248"/>
            <a:ext cx="1800000" cy="64220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r>
              <a:rPr lang="ko-KR" altLang="en-US" sz="1600" smtClean="0"/>
              <a:t>거주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736346" y="5011102"/>
            <a:ext cx="1800000" cy="6422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r>
              <a:rPr lang="ko-KR" altLang="en-US" sz="1600" smtClean="0"/>
              <a:t>여행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736346" y="5859529"/>
            <a:ext cx="1800000" cy="6422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r>
              <a:rPr lang="ko-KR" altLang="en-US" sz="1600" smtClean="0"/>
              <a:t>건강</a:t>
            </a:r>
            <a:r>
              <a:rPr lang="en-US" altLang="ko-KR" sz="1600" smtClean="0"/>
              <a:t>/</a:t>
            </a:r>
            <a:r>
              <a:rPr lang="ko-KR" altLang="en-US" sz="1600"/>
              <a:t> 스포츠</a:t>
            </a:r>
            <a:endParaRPr lang="ko-KR" altLang="en-US" sz="1600" smtClean="0"/>
          </a:p>
        </p:txBody>
      </p:sp>
      <p:sp>
        <p:nvSpPr>
          <p:cNvPr id="15" name="TextBox 14"/>
          <p:cNvSpPr txBox="1"/>
          <p:nvPr/>
        </p:nvSpPr>
        <p:spPr>
          <a:xfrm>
            <a:off x="3736346" y="6707956"/>
            <a:ext cx="1800000" cy="6422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r>
              <a:rPr lang="ko-KR" altLang="en-US" sz="1600" smtClean="0"/>
              <a:t>취미</a:t>
            </a:r>
            <a:r>
              <a:rPr lang="en-US" altLang="ko-KR" sz="1600" smtClean="0"/>
              <a:t>/</a:t>
            </a:r>
            <a:r>
              <a:rPr lang="ko-KR" altLang="en-US" sz="1600" smtClean="0"/>
              <a:t>예술</a:t>
            </a:r>
            <a:r>
              <a:rPr lang="en-US" altLang="ko-KR" sz="1600" smtClean="0"/>
              <a:t>/</a:t>
            </a:r>
            <a:r>
              <a:rPr lang="ko-KR" altLang="en-US" sz="1600" smtClean="0"/>
              <a:t>교양</a:t>
            </a:r>
            <a:endParaRPr lang="ko-KR" altLang="en-US" sz="1600"/>
          </a:p>
        </p:txBody>
      </p:sp>
      <p:sp>
        <p:nvSpPr>
          <p:cNvPr id="17" name="TextBox 16"/>
          <p:cNvSpPr txBox="1"/>
          <p:nvPr/>
        </p:nvSpPr>
        <p:spPr>
          <a:xfrm>
            <a:off x="3736346" y="4162675"/>
            <a:ext cx="1800000" cy="642204"/>
          </a:xfrm>
          <a:prstGeom prst="rect">
            <a:avLst/>
          </a:prstGeom>
          <a:solidFill>
            <a:srgbClr val="CC9900"/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r>
              <a:rPr lang="ko-KR" altLang="en-US" sz="1600"/>
              <a:t>만남</a:t>
            </a:r>
            <a:r>
              <a:rPr lang="en-US" altLang="ko-KR" sz="1600"/>
              <a:t>/</a:t>
            </a:r>
            <a:r>
              <a:rPr lang="ko-KR" altLang="en-US" sz="1600" smtClean="0"/>
              <a:t>복지</a:t>
            </a:r>
            <a:endParaRPr lang="ko-KR" altLang="en-US" sz="1600"/>
          </a:p>
        </p:txBody>
      </p:sp>
      <p:sp>
        <p:nvSpPr>
          <p:cNvPr id="18" name="TextBox 17"/>
          <p:cNvSpPr txBox="1"/>
          <p:nvPr/>
        </p:nvSpPr>
        <p:spPr>
          <a:xfrm>
            <a:off x="3736346" y="7556383"/>
            <a:ext cx="1800000" cy="64220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r>
              <a:rPr lang="ko-KR" altLang="en-US" sz="1600" smtClean="0"/>
              <a:t>복지용구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36346" y="8404812"/>
            <a:ext cx="1800000" cy="64220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txBody>
          <a:bodyPr wrap="none" rtlCol="0" anchor="ctr" anchorCtr="0">
            <a:noAutofit/>
          </a:bodyPr>
          <a:lstStyle/>
          <a:p>
            <a:r>
              <a:rPr lang="ko-KR" altLang="en-US" sz="1600" smtClean="0"/>
              <a:t>밀키트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167847" y="865287"/>
            <a:ext cx="21918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/>
              <a:t>무료 </a:t>
            </a:r>
            <a:r>
              <a:rPr lang="en-US" altLang="ko-KR" sz="1600" b="1" smtClean="0"/>
              <a:t>Only (core</a:t>
            </a:r>
            <a:r>
              <a:rPr lang="ko-KR" altLang="en-US" sz="1600" b="1" smtClean="0"/>
              <a:t> </a:t>
            </a:r>
            <a:r>
              <a:rPr lang="en-US" altLang="ko-KR" sz="1600" b="1" smtClean="0"/>
              <a:t>tenant)</a:t>
            </a:r>
            <a:endParaRPr lang="ko-KR" altLang="en-US" sz="1600" b="1" smtClean="0"/>
          </a:p>
        </p:txBody>
      </p:sp>
      <p:sp>
        <p:nvSpPr>
          <p:cNvPr id="28" name="TextBox 27"/>
          <p:cNvSpPr txBox="1"/>
          <p:nvPr/>
        </p:nvSpPr>
        <p:spPr>
          <a:xfrm>
            <a:off x="7681453" y="865282"/>
            <a:ext cx="1903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/>
              <a:t>무료 </a:t>
            </a:r>
            <a:r>
              <a:rPr lang="en-US" altLang="ko-KR" sz="1600" b="1" smtClean="0">
                <a:sym typeface="Wingdings" panose="05000000000000000000" pitchFamily="2" charset="2"/>
              </a:rPr>
              <a:t> </a:t>
            </a:r>
            <a:r>
              <a:rPr lang="ko-KR" altLang="en-US" sz="1600" b="1" smtClean="0"/>
              <a:t>유료 </a:t>
            </a:r>
            <a:r>
              <a:rPr lang="en-US" altLang="ko-KR" sz="1600" b="1" smtClean="0"/>
              <a:t>(</a:t>
            </a:r>
            <a:r>
              <a:rPr lang="ko-KR" altLang="en-US" sz="1600" b="1" smtClean="0"/>
              <a:t>등록</a:t>
            </a:r>
            <a:r>
              <a:rPr lang="en-US" altLang="ko-KR" sz="1600" b="1" smtClean="0"/>
              <a:t>)</a:t>
            </a:r>
            <a:endParaRPr lang="ko-KR" altLang="en-US" sz="1600" b="1" smtClean="0"/>
          </a:p>
        </p:txBody>
      </p:sp>
      <p:cxnSp>
        <p:nvCxnSpPr>
          <p:cNvPr id="26" name="직선 연결선 25"/>
          <p:cNvCxnSpPr/>
          <p:nvPr/>
        </p:nvCxnSpPr>
        <p:spPr>
          <a:xfrm>
            <a:off x="5536346" y="2366483"/>
            <a:ext cx="109228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5536346" y="3209878"/>
            <a:ext cx="109228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5536346" y="4053273"/>
            <a:ext cx="109228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5536346" y="4896668"/>
            <a:ext cx="109228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5536346" y="5740063"/>
            <a:ext cx="109228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/>
          <p:cNvCxnSpPr/>
          <p:nvPr/>
        </p:nvCxnSpPr>
        <p:spPr>
          <a:xfrm>
            <a:off x="5536346" y="6583458"/>
            <a:ext cx="109228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5536346" y="7426853"/>
            <a:ext cx="109228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5536346" y="8270248"/>
            <a:ext cx="109228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5536346" y="9113641"/>
            <a:ext cx="10922854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/>
          <p:cNvCxnSpPr/>
          <p:nvPr/>
        </p:nvCxnSpPr>
        <p:spPr>
          <a:xfrm>
            <a:off x="11272004" y="865282"/>
            <a:ext cx="0" cy="824835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5721410" y="2562932"/>
            <a:ext cx="35654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요양병원</a:t>
            </a:r>
            <a:r>
              <a:rPr lang="en-US" altLang="ko-KR" sz="1600" smtClean="0"/>
              <a:t>, </a:t>
            </a:r>
            <a:r>
              <a:rPr lang="ko-KR" altLang="en-US" sz="1600" smtClean="0"/>
              <a:t>치매진단보완서류발급병원</a:t>
            </a:r>
            <a:endParaRPr lang="ko-KR" altLang="en-US" sz="1600"/>
          </a:p>
        </p:txBody>
      </p:sp>
      <p:sp>
        <p:nvSpPr>
          <p:cNvPr id="53" name="TextBox 52"/>
          <p:cNvSpPr txBox="1"/>
          <p:nvPr/>
        </p:nvSpPr>
        <p:spPr>
          <a:xfrm>
            <a:off x="5721410" y="4305142"/>
            <a:ext cx="1970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/>
              <a:t>문화센터 </a:t>
            </a:r>
            <a:r>
              <a:rPr lang="en-US" altLang="ko-KR" sz="1600" smtClean="0"/>
              <a:t>, </a:t>
            </a:r>
            <a:r>
              <a:rPr lang="ko-KR" altLang="en-US" sz="1600" smtClean="0"/>
              <a:t>실버카페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721410" y="5176247"/>
            <a:ext cx="28424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국내여행</a:t>
            </a:r>
            <a:r>
              <a:rPr lang="en-US" altLang="ko-KR" sz="1600" smtClean="0"/>
              <a:t>, </a:t>
            </a:r>
            <a:r>
              <a:rPr lang="ko-KR" altLang="en-US" sz="1600" smtClean="0"/>
              <a:t>해외여행</a:t>
            </a:r>
            <a:r>
              <a:rPr lang="en-US" altLang="ko-KR" sz="1600" smtClean="0"/>
              <a:t>, </a:t>
            </a:r>
            <a:r>
              <a:rPr lang="ko-KR" altLang="en-US" sz="1600" smtClean="0"/>
              <a:t>문화탐방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721410" y="6047352"/>
            <a:ext cx="49023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댄스</a:t>
            </a:r>
            <a:r>
              <a:rPr lang="en-US" altLang="ko-KR" sz="1600" smtClean="0"/>
              <a:t>, </a:t>
            </a:r>
            <a:r>
              <a:rPr lang="ko-KR" altLang="en-US" sz="1600" smtClean="0"/>
              <a:t>요가</a:t>
            </a:r>
            <a:r>
              <a:rPr lang="en-US" altLang="ko-KR" sz="1600" smtClean="0"/>
              <a:t>/</a:t>
            </a:r>
            <a:r>
              <a:rPr lang="ko-KR" altLang="en-US" sz="1600" smtClean="0"/>
              <a:t>필라테스</a:t>
            </a:r>
            <a:r>
              <a:rPr lang="en-US" altLang="ko-KR" sz="1600"/>
              <a:t>/</a:t>
            </a:r>
            <a:r>
              <a:rPr lang="ko-KR" altLang="en-US" sz="1600" smtClean="0"/>
              <a:t>피트니스</a:t>
            </a:r>
            <a:r>
              <a:rPr lang="en-US" altLang="ko-KR" sz="1600" smtClean="0"/>
              <a:t>, </a:t>
            </a:r>
            <a:r>
              <a:rPr lang="ko-KR" altLang="en-US" sz="1600"/>
              <a:t>골프</a:t>
            </a:r>
            <a:r>
              <a:rPr lang="en-US" altLang="ko-KR" sz="1600"/>
              <a:t>, </a:t>
            </a:r>
            <a:r>
              <a:rPr lang="ko-KR" altLang="en-US" sz="1600"/>
              <a:t>테니스</a:t>
            </a:r>
            <a:r>
              <a:rPr lang="en-US" altLang="ko-KR" sz="1600"/>
              <a:t>, </a:t>
            </a:r>
            <a:r>
              <a:rPr lang="ko-KR" altLang="en-US" sz="1600"/>
              <a:t>호신술</a:t>
            </a:r>
            <a:r>
              <a:rPr lang="en-US" altLang="ko-KR" sz="1600"/>
              <a:t> </a:t>
            </a:r>
            <a:endParaRPr lang="ko-KR" altLang="en-US" sz="1600"/>
          </a:p>
        </p:txBody>
      </p:sp>
      <p:sp>
        <p:nvSpPr>
          <p:cNvPr id="57" name="TextBox 56"/>
          <p:cNvSpPr txBox="1"/>
          <p:nvPr/>
        </p:nvSpPr>
        <p:spPr>
          <a:xfrm>
            <a:off x="5721410" y="6918457"/>
            <a:ext cx="48269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재테크</a:t>
            </a:r>
            <a:r>
              <a:rPr lang="en-US" altLang="ko-KR" sz="1600" smtClean="0"/>
              <a:t>, </a:t>
            </a:r>
            <a:r>
              <a:rPr lang="ko-KR" altLang="en-US" sz="1600" smtClean="0"/>
              <a:t>어학</a:t>
            </a:r>
            <a:r>
              <a:rPr lang="en-US" altLang="ko-KR" sz="1600" smtClean="0"/>
              <a:t>/</a:t>
            </a:r>
            <a:r>
              <a:rPr lang="ko-KR" altLang="en-US" sz="1600" smtClean="0"/>
              <a:t>컴퓨터</a:t>
            </a:r>
            <a:r>
              <a:rPr lang="en-US" altLang="ko-KR" sz="1600" smtClean="0"/>
              <a:t>, </a:t>
            </a:r>
            <a:r>
              <a:rPr lang="ko-KR" altLang="en-US" sz="1600" smtClean="0"/>
              <a:t>음악</a:t>
            </a:r>
            <a:r>
              <a:rPr lang="en-US" altLang="ko-KR" sz="1600" smtClean="0"/>
              <a:t>, </a:t>
            </a:r>
            <a:r>
              <a:rPr lang="ko-KR" altLang="en-US" sz="1600" smtClean="0"/>
              <a:t>미술</a:t>
            </a:r>
            <a:r>
              <a:rPr lang="en-US" altLang="ko-KR" sz="1600" smtClean="0"/>
              <a:t>, </a:t>
            </a:r>
            <a:r>
              <a:rPr lang="ko-KR" altLang="en-US" sz="1600" smtClean="0"/>
              <a:t>공예</a:t>
            </a:r>
            <a:r>
              <a:rPr lang="en-US" altLang="ko-KR" sz="1600" smtClean="0"/>
              <a:t>/</a:t>
            </a:r>
            <a:r>
              <a:rPr lang="ko-KR" altLang="en-US" sz="1600" smtClean="0"/>
              <a:t>꽃</a:t>
            </a:r>
            <a:r>
              <a:rPr lang="en-US" altLang="ko-KR" sz="1600" smtClean="0"/>
              <a:t>, </a:t>
            </a:r>
            <a:r>
              <a:rPr lang="ko-KR" altLang="en-US" sz="1600" smtClean="0"/>
              <a:t>요리</a:t>
            </a:r>
            <a:r>
              <a:rPr lang="en-US" altLang="ko-KR" sz="1600" smtClean="0"/>
              <a:t>, </a:t>
            </a:r>
            <a:r>
              <a:rPr lang="ko-KR" altLang="en-US" sz="1600" smtClean="0"/>
              <a:t>강좌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5721410" y="7789562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복지용구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5721410" y="866066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구독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721410" y="343403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실버타운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11548078" y="1724695"/>
            <a:ext cx="247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>
                <a:sym typeface="Wingdings" panose="05000000000000000000" pitchFamily="2" charset="2"/>
              </a:rPr>
              <a:t>-</a:t>
            </a:r>
            <a:endParaRPr lang="ko-KR" altLang="en-US" sz="1600" smtClean="0"/>
          </a:p>
        </p:txBody>
      </p:sp>
      <p:sp>
        <p:nvSpPr>
          <p:cNvPr id="63" name="TextBox 62"/>
          <p:cNvSpPr txBox="1"/>
          <p:nvPr/>
        </p:nvSpPr>
        <p:spPr>
          <a:xfrm>
            <a:off x="11548078" y="2591692"/>
            <a:ext cx="2315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치매센터</a:t>
            </a:r>
            <a:r>
              <a:rPr lang="en-US" altLang="ko-KR" sz="1600"/>
              <a:t>/</a:t>
            </a:r>
            <a:r>
              <a:rPr lang="ko-KR" altLang="en-US" sz="1600" smtClean="0"/>
              <a:t>치매안심센터</a:t>
            </a:r>
            <a:endParaRPr lang="ko-KR" altLang="en-US" sz="1600"/>
          </a:p>
        </p:txBody>
      </p:sp>
      <p:sp>
        <p:nvSpPr>
          <p:cNvPr id="66" name="TextBox 65"/>
          <p:cNvSpPr txBox="1"/>
          <p:nvPr/>
        </p:nvSpPr>
        <p:spPr>
          <a:xfrm>
            <a:off x="11548078" y="4325684"/>
            <a:ext cx="4495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복지관</a:t>
            </a:r>
            <a:r>
              <a:rPr lang="en-US" altLang="ko-KR" sz="1600"/>
              <a:t>, </a:t>
            </a:r>
            <a:r>
              <a:rPr lang="ko-KR" altLang="en-US" sz="1600" smtClean="0"/>
              <a:t>지자체</a:t>
            </a:r>
            <a:r>
              <a:rPr lang="en-US" altLang="ko-KR" sz="1600" i="1" smtClean="0"/>
              <a:t>, </a:t>
            </a:r>
            <a:r>
              <a:rPr lang="ko-KR" altLang="en-US" sz="1600" i="1" smtClean="0"/>
              <a:t>커뮤니티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1548078" y="5192680"/>
            <a:ext cx="17187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나들이</a:t>
            </a:r>
            <a:r>
              <a:rPr lang="en-US" altLang="ko-KR" sz="1600" smtClean="0"/>
              <a:t>, </a:t>
            </a:r>
            <a:r>
              <a:rPr lang="ko-KR" altLang="en-US" sz="1600" smtClean="0"/>
              <a:t>지역축제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1548078" y="6059677"/>
            <a:ext cx="35141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i="1" smtClean="0"/>
              <a:t>복지관 프로그램</a:t>
            </a:r>
            <a:r>
              <a:rPr lang="en-US" altLang="ko-KR" sz="1600" i="1" smtClean="0"/>
              <a:t>, </a:t>
            </a:r>
            <a:r>
              <a:rPr lang="ko-KR" altLang="en-US" sz="1600" i="1"/>
              <a:t>동호회 </a:t>
            </a:r>
            <a:r>
              <a:rPr lang="en-US" altLang="ko-KR" sz="1600" i="1"/>
              <a:t>(</a:t>
            </a:r>
            <a:r>
              <a:rPr lang="ko-KR" altLang="en-US" sz="1600" i="1"/>
              <a:t>조기축구</a:t>
            </a:r>
            <a:r>
              <a:rPr lang="en-US" altLang="ko-KR" sz="1600" i="1" smtClean="0"/>
              <a:t>…)</a:t>
            </a:r>
            <a:endParaRPr lang="ko-KR" altLang="en-US" sz="1600" i="1"/>
          </a:p>
        </p:txBody>
      </p:sp>
      <p:sp>
        <p:nvSpPr>
          <p:cNvPr id="70" name="TextBox 69"/>
          <p:cNvSpPr txBox="1"/>
          <p:nvPr/>
        </p:nvSpPr>
        <p:spPr>
          <a:xfrm>
            <a:off x="11548078" y="6926673"/>
            <a:ext cx="16674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i="1"/>
              <a:t>복지관 프로그램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11548078" y="779366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i="1" smtClean="0"/>
              <a:t>복지용구사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1548078" y="8660667"/>
            <a:ext cx="2904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mtClean="0"/>
              <a:t>X</a:t>
            </a:r>
            <a:endParaRPr lang="ko-KR" altLang="en-US" sz="1600" smtClean="0"/>
          </a:p>
        </p:txBody>
      </p:sp>
      <p:sp>
        <p:nvSpPr>
          <p:cNvPr id="74" name="TextBox 73"/>
          <p:cNvSpPr txBox="1"/>
          <p:nvPr/>
        </p:nvSpPr>
        <p:spPr>
          <a:xfrm>
            <a:off x="11548078" y="3458688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치매안심마을</a:t>
            </a:r>
          </a:p>
        </p:txBody>
      </p:sp>
      <p:cxnSp>
        <p:nvCxnSpPr>
          <p:cNvPr id="75" name="직선 연결선 74"/>
          <p:cNvCxnSpPr/>
          <p:nvPr/>
        </p:nvCxnSpPr>
        <p:spPr>
          <a:xfrm>
            <a:off x="5721410" y="1496291"/>
            <a:ext cx="1073779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7723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63517" y="180620"/>
            <a:ext cx="36469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ko-KR" altLang="en-US" sz="2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</a:t>
            </a:r>
            <a:r>
              <a:rPr lang="en-US" altLang="ko-KR" sz="2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 </a:t>
            </a:r>
            <a:r>
              <a:rPr lang="en-US" altLang="ko-KR" sz="2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 </a:t>
            </a:r>
            <a:r>
              <a:rPr lang="ko-KR" altLang="en-US" sz="2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세팅</a:t>
            </a:r>
            <a:endParaRPr lang="ru-RU" sz="2100" dirty="0">
              <a:ea typeface="맑은 고딕" panose="020B0503020000020004" pitchFamily="50" charset="-127"/>
            </a:endParaRPr>
          </a:p>
        </p:txBody>
      </p:sp>
      <p:sp>
        <p:nvSpPr>
          <p:cNvPr id="2" name="순서도: 수행의 시작/종료 1"/>
          <p:cNvSpPr/>
          <p:nvPr/>
        </p:nvSpPr>
        <p:spPr>
          <a:xfrm>
            <a:off x="1572355" y="1953931"/>
            <a:ext cx="1423512" cy="36917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5" name="순서도: 처리 4"/>
          <p:cNvSpPr/>
          <p:nvPr/>
        </p:nvSpPr>
        <p:spPr>
          <a:xfrm>
            <a:off x="1549820" y="3034417"/>
            <a:ext cx="1423512" cy="369170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카카오톡으로 회원가입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6" name="순서도: 판단 85"/>
          <p:cNvSpPr/>
          <p:nvPr/>
        </p:nvSpPr>
        <p:spPr>
          <a:xfrm>
            <a:off x="1572355" y="4090662"/>
            <a:ext cx="1400977" cy="369170"/>
          </a:xfrm>
          <a:prstGeom prst="flowChartDecisi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모바일</a:t>
            </a:r>
            <a:endParaRPr lang="ko-KR" altLang="en-US" sz="1100">
              <a:solidFill>
                <a:schemeClr val="tx1"/>
              </a:solidFill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12109623" y="936035"/>
            <a:ext cx="5301050" cy="618219"/>
            <a:chOff x="11825415" y="1050324"/>
            <a:chExt cx="5301050" cy="1346887"/>
          </a:xfrm>
        </p:grpSpPr>
        <p:sp>
          <p:nvSpPr>
            <p:cNvPr id="149" name="직사각형 148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100" smtClean="0">
                  <a:solidFill>
                    <a:schemeClr val="tx1"/>
                  </a:solidFill>
                </a:rPr>
                <a:t>가장 심플한 방식으로 최소 정보만 입력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(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향후 결제 시 추가 정보 수집 하면 됨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)</a:t>
              </a:r>
            </a:p>
            <a:p>
              <a:r>
                <a:rPr lang="ko-KR" altLang="en-US" sz="1100" smtClean="0">
                  <a:solidFill>
                    <a:schemeClr val="tx1"/>
                  </a:solidFill>
                </a:rPr>
                <a:t>카카오톡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vs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전화번호</a:t>
              </a:r>
              <a:endParaRPr lang="en-US" altLang="ko-KR" sz="1100" smtClean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회원가입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1966781" y="146796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회원가입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9812392" y="1625483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지역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2548981" y="162548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대상자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5410246" y="157543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성향</a:t>
            </a:r>
          </a:p>
        </p:txBody>
      </p:sp>
      <p:sp>
        <p:nvSpPr>
          <p:cNvPr id="25" name="순서도: 처리 24"/>
          <p:cNvSpPr/>
          <p:nvPr/>
        </p:nvSpPr>
        <p:spPr>
          <a:xfrm>
            <a:off x="1581175" y="4992031"/>
            <a:ext cx="1423512" cy="369170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카카오톡 연동 자동 가입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6" name="순서도: 처리 25"/>
          <p:cNvSpPr/>
          <p:nvPr/>
        </p:nvSpPr>
        <p:spPr>
          <a:xfrm>
            <a:off x="3501080" y="4992031"/>
            <a:ext cx="1423512" cy="369170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카카오톡 아이디</a:t>
            </a:r>
            <a:r>
              <a:rPr lang="en-US" altLang="ko-KR" sz="1100" smtClean="0">
                <a:solidFill>
                  <a:schemeClr val="tx1"/>
                </a:solidFill>
              </a:rPr>
              <a:t>/</a:t>
            </a:r>
            <a:r>
              <a:rPr lang="ko-KR" altLang="en-US" sz="1100" smtClean="0">
                <a:solidFill>
                  <a:schemeClr val="tx1"/>
                </a:solidFill>
              </a:rPr>
              <a:t>비번 입력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32" name="순서도: 처리 31"/>
          <p:cNvSpPr/>
          <p:nvPr/>
        </p:nvSpPr>
        <p:spPr>
          <a:xfrm>
            <a:off x="1585405" y="6134212"/>
            <a:ext cx="1423512" cy="369170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약관</a:t>
            </a:r>
            <a:r>
              <a:rPr lang="en-US" altLang="ko-KR" sz="1100" smtClean="0">
                <a:solidFill>
                  <a:schemeClr val="tx1"/>
                </a:solidFill>
              </a:rPr>
              <a:t>1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33" name="순서도: 처리 32"/>
          <p:cNvSpPr/>
          <p:nvPr/>
        </p:nvSpPr>
        <p:spPr>
          <a:xfrm>
            <a:off x="1585405" y="7128762"/>
            <a:ext cx="1423512" cy="369170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약관</a:t>
            </a:r>
            <a:r>
              <a:rPr lang="en-US" altLang="ko-KR" sz="1100">
                <a:solidFill>
                  <a:schemeClr val="tx1"/>
                </a:solidFill>
              </a:rPr>
              <a:t>2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34" name="순서도: 수행의 시작/종료 33"/>
          <p:cNvSpPr/>
          <p:nvPr/>
        </p:nvSpPr>
        <p:spPr>
          <a:xfrm>
            <a:off x="3501080" y="7992085"/>
            <a:ext cx="1423512" cy="36917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세팅 요청</a:t>
            </a:r>
          </a:p>
        </p:txBody>
      </p:sp>
      <p:sp>
        <p:nvSpPr>
          <p:cNvPr id="35" name="순서도: 판단 34"/>
          <p:cNvSpPr/>
          <p:nvPr/>
        </p:nvSpPr>
        <p:spPr>
          <a:xfrm>
            <a:off x="1585405" y="7992085"/>
            <a:ext cx="1400977" cy="369170"/>
          </a:xfrm>
          <a:prstGeom prst="flowChartDecisi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시작점</a:t>
            </a:r>
            <a:r>
              <a:rPr lang="en-US" altLang="ko-KR" sz="1100" smtClean="0">
                <a:solidFill>
                  <a:schemeClr val="tx1"/>
                </a:solidFill>
              </a:rPr>
              <a:t>: </a:t>
            </a:r>
            <a:r>
              <a:rPr lang="ko-KR" altLang="en-US" sz="1100" smtClean="0">
                <a:solidFill>
                  <a:schemeClr val="tx1"/>
                </a:solidFill>
              </a:rPr>
              <a:t>기능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36" name="순서도: 수행의 시작/종료 35"/>
          <p:cNvSpPr/>
          <p:nvPr/>
        </p:nvSpPr>
        <p:spPr>
          <a:xfrm>
            <a:off x="1543819" y="8884236"/>
            <a:ext cx="1423512" cy="467582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해당기능 작동</a:t>
            </a:r>
          </a:p>
        </p:txBody>
      </p:sp>
      <p:sp>
        <p:nvSpPr>
          <p:cNvPr id="37" name="순서도: 수행의 시작/종료 36"/>
          <p:cNvSpPr/>
          <p:nvPr/>
        </p:nvSpPr>
        <p:spPr>
          <a:xfrm>
            <a:off x="9812392" y="2856642"/>
            <a:ext cx="1423512" cy="36917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지역세팅</a:t>
            </a:r>
          </a:p>
        </p:txBody>
      </p:sp>
      <p:sp>
        <p:nvSpPr>
          <p:cNvPr id="41" name="순서도: 처리 40"/>
          <p:cNvSpPr/>
          <p:nvPr/>
        </p:nvSpPr>
        <p:spPr>
          <a:xfrm>
            <a:off x="9812392" y="4269033"/>
            <a:ext cx="1423512" cy="369170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동검색</a:t>
            </a:r>
            <a:r>
              <a:rPr lang="en-US" altLang="ko-KR" sz="1100" smtClean="0">
                <a:solidFill>
                  <a:schemeClr val="tx1"/>
                </a:solidFill>
              </a:rPr>
              <a:t>/</a:t>
            </a:r>
            <a:r>
              <a:rPr lang="ko-KR" altLang="en-US" sz="1100" smtClean="0">
                <a:solidFill>
                  <a:schemeClr val="tx1"/>
                </a:solidFill>
              </a:rPr>
              <a:t>현재위치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순서도: 처리 41"/>
          <p:cNvSpPr/>
          <p:nvPr/>
        </p:nvSpPr>
        <p:spPr>
          <a:xfrm>
            <a:off x="9812392" y="5423353"/>
            <a:ext cx="1423512" cy="369170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동선택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3" name="순서도: 처리 42"/>
          <p:cNvSpPr/>
          <p:nvPr/>
        </p:nvSpPr>
        <p:spPr>
          <a:xfrm>
            <a:off x="12555592" y="4580760"/>
            <a:ext cx="1423512" cy="369170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연령 선택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4" name="순서도: 처리 43"/>
          <p:cNvSpPr/>
          <p:nvPr/>
        </p:nvSpPr>
        <p:spPr>
          <a:xfrm>
            <a:off x="12555592" y="6134212"/>
            <a:ext cx="1423512" cy="369170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관심분야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5" name="순서도: 처리 44"/>
          <p:cNvSpPr/>
          <p:nvPr/>
        </p:nvSpPr>
        <p:spPr>
          <a:xfrm>
            <a:off x="15411948" y="3168369"/>
            <a:ext cx="1423512" cy="369170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건강상태 </a:t>
            </a:r>
            <a:r>
              <a:rPr lang="en-US" altLang="ko-KR" sz="1100" smtClean="0">
                <a:solidFill>
                  <a:schemeClr val="tx1"/>
                </a:solidFill>
              </a:rPr>
              <a:t>+ </a:t>
            </a:r>
            <a:r>
              <a:rPr lang="ko-KR" altLang="en-US" sz="1100" smtClean="0">
                <a:solidFill>
                  <a:schemeClr val="tx1"/>
                </a:solidFill>
              </a:rPr>
              <a:t>치매 추가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6" name="순서도: 처리 45"/>
          <p:cNvSpPr/>
          <p:nvPr/>
        </p:nvSpPr>
        <p:spPr>
          <a:xfrm>
            <a:off x="15411948" y="5731746"/>
            <a:ext cx="1423512" cy="369170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테스트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7" name="순서도: 판단 46"/>
          <p:cNvSpPr/>
          <p:nvPr/>
        </p:nvSpPr>
        <p:spPr>
          <a:xfrm>
            <a:off x="15423216" y="4381465"/>
            <a:ext cx="1400977" cy="369170"/>
          </a:xfrm>
          <a:prstGeom prst="flowChartDecisi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요양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8" name="순서도: 판단 47"/>
          <p:cNvSpPr/>
          <p:nvPr/>
        </p:nvSpPr>
        <p:spPr>
          <a:xfrm>
            <a:off x="12603893" y="7752216"/>
            <a:ext cx="1400977" cy="369170"/>
          </a:xfrm>
          <a:prstGeom prst="flowChartDecisi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건강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557237" y="155425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회원가입</a:t>
            </a:r>
          </a:p>
        </p:txBody>
      </p:sp>
      <p:sp>
        <p:nvSpPr>
          <p:cNvPr id="50" name="순서도: 수행의 시작/종료 49"/>
          <p:cNvSpPr/>
          <p:nvPr/>
        </p:nvSpPr>
        <p:spPr>
          <a:xfrm>
            <a:off x="6400624" y="2401539"/>
            <a:ext cx="1423512" cy="369170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회원가입</a:t>
            </a:r>
          </a:p>
        </p:txBody>
      </p:sp>
      <p:sp>
        <p:nvSpPr>
          <p:cNvPr id="51" name="순서도: 처리 50"/>
          <p:cNvSpPr/>
          <p:nvPr/>
        </p:nvSpPr>
        <p:spPr>
          <a:xfrm>
            <a:off x="6400624" y="3645579"/>
            <a:ext cx="1423512" cy="369170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핸드폰번호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3" name="순서도: 처리 52"/>
          <p:cNvSpPr/>
          <p:nvPr/>
        </p:nvSpPr>
        <p:spPr>
          <a:xfrm>
            <a:off x="6413055" y="4992031"/>
            <a:ext cx="1423512" cy="369170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인증번호 전송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4" name="순서도: 판단 53"/>
          <p:cNvSpPr/>
          <p:nvPr/>
        </p:nvSpPr>
        <p:spPr>
          <a:xfrm>
            <a:off x="6359449" y="6193581"/>
            <a:ext cx="1400977" cy="369170"/>
          </a:xfrm>
          <a:prstGeom prst="flowChartDecisi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입력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5" name="순서도: 처리 54"/>
          <p:cNvSpPr/>
          <p:nvPr/>
        </p:nvSpPr>
        <p:spPr>
          <a:xfrm>
            <a:off x="6348181" y="7363293"/>
            <a:ext cx="1423512" cy="369170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확인</a:t>
            </a:r>
            <a:endParaRPr lang="ko-KR" alt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035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63517" y="180620"/>
            <a:ext cx="36469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ko-KR" altLang="en-US" sz="2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</a:t>
            </a:r>
            <a:r>
              <a:rPr lang="en-US" altLang="ko-KR" sz="2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검색</a:t>
            </a:r>
            <a:endParaRPr lang="ru-RU" sz="2100" dirty="0">
              <a:ea typeface="맑은 고딕" panose="020B0503020000020004" pitchFamily="50" charset="-127"/>
            </a:endParaRPr>
          </a:p>
        </p:txBody>
      </p:sp>
      <p:sp>
        <p:nvSpPr>
          <p:cNvPr id="2" name="순서도: 수행의 시작/종료 1"/>
          <p:cNvSpPr/>
          <p:nvPr/>
        </p:nvSpPr>
        <p:spPr>
          <a:xfrm>
            <a:off x="1980538" y="2378673"/>
            <a:ext cx="1423512" cy="473798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메인화면</a:t>
            </a:r>
          </a:p>
        </p:txBody>
      </p:sp>
      <p:sp>
        <p:nvSpPr>
          <p:cNvPr id="5" name="순서도: 처리 4"/>
          <p:cNvSpPr/>
          <p:nvPr/>
        </p:nvSpPr>
        <p:spPr>
          <a:xfrm>
            <a:off x="1926062" y="4736192"/>
            <a:ext cx="1423512" cy="47379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카카오톡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6" name="순서도: 판단 85"/>
          <p:cNvSpPr/>
          <p:nvPr/>
        </p:nvSpPr>
        <p:spPr>
          <a:xfrm>
            <a:off x="1980538" y="3370011"/>
            <a:ext cx="1400977" cy="473798"/>
          </a:xfrm>
          <a:prstGeom prst="flowChartDecisi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내 동네</a:t>
            </a:r>
            <a:endParaRPr lang="ko-KR" altLang="en-US" sz="1100">
              <a:solidFill>
                <a:schemeClr val="tx1"/>
              </a:solidFill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12109623" y="936035"/>
            <a:ext cx="5301050" cy="618219"/>
            <a:chOff x="11825415" y="1050324"/>
            <a:chExt cx="5301050" cy="1346887"/>
          </a:xfrm>
        </p:grpSpPr>
        <p:sp>
          <p:nvSpPr>
            <p:cNvPr id="149" name="직사각형 148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100" smtClean="0">
                  <a:solidFill>
                    <a:schemeClr val="tx1"/>
                  </a:solidFill>
                </a:rPr>
                <a:t>해당 시설이 속한 동과 인접 시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/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군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/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구의 청과의 거리가 서울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3Km</a:t>
              </a:r>
              <a:r>
                <a:rPr lang="en-US" altLang="ko-KR" sz="1100">
                  <a:solidFill>
                    <a:schemeClr val="tx1"/>
                  </a:solidFill>
                </a:rPr>
                <a:t>,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 광역시 </a:t>
              </a:r>
              <a:r>
                <a:rPr lang="en-US" altLang="ko-KR" sz="1100">
                  <a:solidFill>
                    <a:schemeClr val="tx1"/>
                  </a:solidFill>
                </a:rPr>
                <a:t>5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Km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이내인 경우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이외의 지역은 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10Km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이내의 경우</a:t>
              </a:r>
              <a:endParaRPr lang="en-US" altLang="ko-KR" sz="1100" smtClean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인접 시</a:t>
              </a:r>
              <a:r>
                <a:rPr lang="en-US" altLang="ko-KR" sz="1100" b="1" smtClean="0">
                  <a:solidFill>
                    <a:schemeClr val="tx1"/>
                  </a:solidFill>
                </a:rPr>
                <a:t>/</a:t>
              </a:r>
              <a:r>
                <a:rPr lang="ko-KR" altLang="en-US" sz="1100" b="1" smtClean="0">
                  <a:solidFill>
                    <a:schemeClr val="tx1"/>
                  </a:solidFill>
                </a:rPr>
                <a:t>군</a:t>
              </a:r>
              <a:r>
                <a:rPr lang="en-US" altLang="ko-KR" sz="1100" b="1" smtClean="0">
                  <a:solidFill>
                    <a:schemeClr val="tx1"/>
                  </a:solidFill>
                </a:rPr>
                <a:t>/</a:t>
              </a:r>
              <a:r>
                <a:rPr lang="ko-KR" altLang="en-US" sz="1100" b="1" smtClean="0">
                  <a:solidFill>
                    <a:schemeClr val="tx1"/>
                  </a:solidFill>
                </a:rPr>
                <a:t>구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2310714" y="163416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지역검색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119817" y="163723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필터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8274909" y="163723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목록</a:t>
            </a:r>
            <a:endParaRPr lang="ko-KR" altLang="en-US" sz="1600"/>
          </a:p>
        </p:txBody>
      </p:sp>
      <p:sp>
        <p:nvSpPr>
          <p:cNvPr id="102" name="TextBox 101"/>
          <p:cNvSpPr txBox="1"/>
          <p:nvPr/>
        </p:nvSpPr>
        <p:spPr>
          <a:xfrm>
            <a:off x="11635185" y="163723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smtClean="0"/>
              <a:t>지도</a:t>
            </a:r>
            <a:endParaRPr lang="ko-KR" altLang="en-US" sz="1600"/>
          </a:p>
        </p:txBody>
      </p:sp>
      <p:sp>
        <p:nvSpPr>
          <p:cNvPr id="16" name="순서도: 처리 15"/>
          <p:cNvSpPr/>
          <p:nvPr/>
        </p:nvSpPr>
        <p:spPr>
          <a:xfrm>
            <a:off x="4586134" y="3447038"/>
            <a:ext cx="1423512" cy="47379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동네선택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4" name="순서도: 처리 13"/>
          <p:cNvSpPr/>
          <p:nvPr/>
        </p:nvSpPr>
        <p:spPr>
          <a:xfrm>
            <a:off x="7976004" y="2852471"/>
            <a:ext cx="1423512" cy="47379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동네변경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5" name="순서도: 처리 14"/>
          <p:cNvSpPr/>
          <p:nvPr/>
        </p:nvSpPr>
        <p:spPr>
          <a:xfrm>
            <a:off x="7976004" y="3874337"/>
            <a:ext cx="1423512" cy="47379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등록시설</a:t>
            </a:r>
            <a:r>
              <a:rPr lang="en-US" altLang="ko-KR" sz="1100" smtClean="0">
                <a:solidFill>
                  <a:schemeClr val="tx1"/>
                </a:solidFill>
              </a:rPr>
              <a:t>/</a:t>
            </a:r>
          </a:p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구매프로그램</a:t>
            </a:r>
            <a:endParaRPr lang="en-US" altLang="ko-KR" sz="110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376070" y="3326269"/>
            <a:ext cx="8227823" cy="2603722"/>
          </a:xfrm>
          <a:prstGeom prst="rect">
            <a:avLst/>
          </a:prstGeom>
          <a:solidFill>
            <a:schemeClr val="accent2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카테고리 선택과 지역선택에 대한 </a:t>
            </a:r>
            <a:r>
              <a:rPr lang="en-US" altLang="ko-KR" smtClean="0">
                <a:solidFill>
                  <a:schemeClr val="tx1"/>
                </a:solidFill>
              </a:rPr>
              <a:t>UI/UX </a:t>
            </a:r>
            <a:r>
              <a:rPr lang="ko-KR" altLang="en-US" smtClean="0">
                <a:solidFill>
                  <a:schemeClr val="tx1"/>
                </a:solidFill>
              </a:rPr>
              <a:t>가 핵심적인 부분</a:t>
            </a:r>
            <a:r>
              <a:rPr lang="en-US" altLang="ko-KR" smtClean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ko-KR" altLang="en-US" smtClean="0">
                <a:solidFill>
                  <a:schemeClr val="tx1"/>
                </a:solidFill>
              </a:rPr>
              <a:t>유니버셜디자인을 만들어야 함</a:t>
            </a:r>
            <a:endParaRPr lang="ko-KR" altLang="en-US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92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63517" y="180620"/>
            <a:ext cx="36469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ko-KR" altLang="en-US" sz="2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</a:t>
            </a:r>
            <a:r>
              <a:rPr lang="en-US" altLang="ko-KR" sz="2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시설</a:t>
            </a:r>
            <a:r>
              <a:rPr lang="en-US" altLang="ko-KR" sz="2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2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전환</a:t>
            </a:r>
            <a:endParaRPr lang="ru-RU" sz="2100" dirty="0">
              <a:ea typeface="맑은 고딕" panose="020B0503020000020004" pitchFamily="50" charset="-127"/>
            </a:endParaRPr>
          </a:p>
        </p:txBody>
      </p:sp>
      <p:sp>
        <p:nvSpPr>
          <p:cNvPr id="2" name="순서도: 수행의 시작/종료 1"/>
          <p:cNvSpPr/>
          <p:nvPr/>
        </p:nvSpPr>
        <p:spPr>
          <a:xfrm>
            <a:off x="2348501" y="2374229"/>
            <a:ext cx="1423512" cy="410268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시설</a:t>
            </a:r>
          </a:p>
        </p:txBody>
      </p:sp>
      <p:sp>
        <p:nvSpPr>
          <p:cNvPr id="5" name="순서도: 처리 4"/>
          <p:cNvSpPr/>
          <p:nvPr/>
        </p:nvSpPr>
        <p:spPr>
          <a:xfrm>
            <a:off x="2348501" y="3447955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동영상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86" name="순서도: 판단 85"/>
          <p:cNvSpPr/>
          <p:nvPr/>
        </p:nvSpPr>
        <p:spPr>
          <a:xfrm>
            <a:off x="4953156" y="2935333"/>
            <a:ext cx="1400977" cy="410268"/>
          </a:xfrm>
          <a:prstGeom prst="flowChartDecisi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로그인</a:t>
            </a:r>
            <a:endParaRPr lang="ko-KR" altLang="en-US" sz="1100">
              <a:solidFill>
                <a:schemeClr val="tx1"/>
              </a:solidFill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12109623" y="936035"/>
            <a:ext cx="5301050" cy="618219"/>
            <a:chOff x="11825415" y="1050324"/>
            <a:chExt cx="5301050" cy="1346887"/>
          </a:xfrm>
        </p:grpSpPr>
        <p:sp>
          <p:nvSpPr>
            <p:cNvPr id="149" name="직사각형 148"/>
            <p:cNvSpPr/>
            <p:nvPr/>
          </p:nvSpPr>
          <p:spPr>
            <a:xfrm>
              <a:off x="12813957" y="1050324"/>
              <a:ext cx="4312508" cy="1346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1100" smtClean="0">
                  <a:solidFill>
                    <a:schemeClr val="tx1"/>
                  </a:solidFill>
                </a:rPr>
                <a:t>시설과 상품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(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프로그램</a:t>
              </a:r>
              <a:r>
                <a:rPr lang="en-US" altLang="ko-KR" sz="1100" smtClean="0">
                  <a:solidFill>
                    <a:schemeClr val="tx1"/>
                  </a:solidFill>
                </a:rPr>
                <a:t>) </a:t>
              </a:r>
              <a:r>
                <a:rPr lang="ko-KR" altLang="en-US" sz="1100" smtClean="0">
                  <a:solidFill>
                    <a:schemeClr val="tx1"/>
                  </a:solidFill>
                </a:rPr>
                <a:t>기본 프로세스</a:t>
              </a:r>
              <a:endParaRPr lang="en-US" altLang="ko-KR" sz="1100" smtClean="0">
                <a:solidFill>
                  <a:schemeClr val="tx1"/>
                </a:solidFill>
              </a:endParaRPr>
            </a:p>
          </p:txBody>
        </p:sp>
        <p:sp>
          <p:nvSpPr>
            <p:cNvPr id="150" name="직사각형 149"/>
            <p:cNvSpPr/>
            <p:nvPr/>
          </p:nvSpPr>
          <p:spPr>
            <a:xfrm>
              <a:off x="11825415" y="1050324"/>
              <a:ext cx="988541" cy="13468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100" b="1" smtClean="0">
                  <a:solidFill>
                    <a:schemeClr val="tx1"/>
                  </a:solidFill>
                </a:rPr>
                <a:t>등록 시설 및 상품</a:t>
              </a:r>
              <a:endParaRPr lang="en-US" altLang="ko-KR" sz="1100" b="1" smtClean="0">
                <a:solidFill>
                  <a:schemeClr val="tx1"/>
                </a:solidFill>
              </a:endParaRPr>
            </a:p>
          </p:txBody>
        </p:sp>
      </p:grpSp>
      <p:sp>
        <p:nvSpPr>
          <p:cNvPr id="16" name="순서도: 수행의 시작/종료 15"/>
          <p:cNvSpPr/>
          <p:nvPr/>
        </p:nvSpPr>
        <p:spPr>
          <a:xfrm>
            <a:off x="11530920" y="2374229"/>
            <a:ext cx="1423512" cy="410268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상품</a:t>
            </a:r>
          </a:p>
        </p:txBody>
      </p:sp>
      <p:sp>
        <p:nvSpPr>
          <p:cNvPr id="17" name="순서도: 처리 16"/>
          <p:cNvSpPr/>
          <p:nvPr/>
        </p:nvSpPr>
        <p:spPr>
          <a:xfrm>
            <a:off x="2348501" y="4028559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사진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8" name="순서도: 처리 17"/>
          <p:cNvSpPr/>
          <p:nvPr/>
        </p:nvSpPr>
        <p:spPr>
          <a:xfrm>
            <a:off x="2348501" y="4536932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요약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19" name="순서도: 처리 18"/>
          <p:cNvSpPr/>
          <p:nvPr/>
        </p:nvSpPr>
        <p:spPr>
          <a:xfrm>
            <a:off x="2348501" y="5045305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시설특징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0" name="순서도: 처리 19"/>
          <p:cNvSpPr/>
          <p:nvPr/>
        </p:nvSpPr>
        <p:spPr>
          <a:xfrm>
            <a:off x="2348501" y="5553678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시설세부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1" name="순서도: 처리 20"/>
          <p:cNvSpPr/>
          <p:nvPr/>
        </p:nvSpPr>
        <p:spPr>
          <a:xfrm>
            <a:off x="2348501" y="6066300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지도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2" name="순서도: 처리 21"/>
          <p:cNvSpPr/>
          <p:nvPr/>
        </p:nvSpPr>
        <p:spPr>
          <a:xfrm>
            <a:off x="2348501" y="6593900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시설비용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3" name="순서도: 처리 22"/>
          <p:cNvSpPr/>
          <p:nvPr/>
        </p:nvSpPr>
        <p:spPr>
          <a:xfrm>
            <a:off x="2348501" y="2935333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상담요청 </a:t>
            </a:r>
            <a:r>
              <a:rPr lang="en-US" altLang="ko-KR" sz="1100" smtClean="0">
                <a:solidFill>
                  <a:schemeClr val="tx1"/>
                </a:solidFill>
              </a:rPr>
              <a:t>(</a:t>
            </a:r>
            <a:r>
              <a:rPr lang="ko-KR" altLang="en-US" sz="1100" smtClean="0">
                <a:solidFill>
                  <a:schemeClr val="tx1"/>
                </a:solidFill>
              </a:rPr>
              <a:t>하기</a:t>
            </a:r>
            <a:r>
              <a:rPr lang="en-US" altLang="ko-KR" sz="1100" smtClean="0">
                <a:solidFill>
                  <a:schemeClr val="tx1"/>
                </a:solidFill>
              </a:rPr>
              <a:t>)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4" name="순서도: 처리 23"/>
          <p:cNvSpPr/>
          <p:nvPr/>
        </p:nvSpPr>
        <p:spPr>
          <a:xfrm>
            <a:off x="2348501" y="7514532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후기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5" name="순서도: 처리 24"/>
          <p:cNvSpPr/>
          <p:nvPr/>
        </p:nvSpPr>
        <p:spPr>
          <a:xfrm>
            <a:off x="472963" y="7028626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후기등록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6" name="순서도: 처리 25"/>
          <p:cNvSpPr/>
          <p:nvPr/>
        </p:nvSpPr>
        <p:spPr>
          <a:xfrm>
            <a:off x="472963" y="7634980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사진</a:t>
            </a:r>
            <a:r>
              <a:rPr lang="en-US" altLang="ko-KR" sz="1100" smtClean="0">
                <a:solidFill>
                  <a:schemeClr val="tx1"/>
                </a:solidFill>
              </a:rPr>
              <a:t>, </a:t>
            </a:r>
            <a:r>
              <a:rPr lang="ko-KR" altLang="en-US" sz="1100" smtClean="0">
                <a:solidFill>
                  <a:schemeClr val="tx1"/>
                </a:solidFill>
              </a:rPr>
              <a:t>영상 등록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7" name="순서도: 처리 26"/>
          <p:cNvSpPr/>
          <p:nvPr/>
        </p:nvSpPr>
        <p:spPr>
          <a:xfrm>
            <a:off x="4930621" y="3690538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상담요청내용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8" name="순서도: 처리 27"/>
          <p:cNvSpPr/>
          <p:nvPr/>
        </p:nvSpPr>
        <p:spPr>
          <a:xfrm>
            <a:off x="6698830" y="2898598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로그인</a:t>
            </a:r>
            <a:r>
              <a:rPr lang="en-US" altLang="ko-KR" sz="1100" smtClean="0">
                <a:solidFill>
                  <a:schemeClr val="tx1"/>
                </a:solidFill>
              </a:rPr>
              <a:t>/</a:t>
            </a:r>
            <a:r>
              <a:rPr lang="ko-KR" altLang="en-US" sz="1100" smtClean="0">
                <a:solidFill>
                  <a:schemeClr val="tx1"/>
                </a:solidFill>
              </a:rPr>
              <a:t>회원가입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29" name="순서도: 처리 28"/>
          <p:cNvSpPr/>
          <p:nvPr/>
        </p:nvSpPr>
        <p:spPr>
          <a:xfrm>
            <a:off x="4930621" y="4424833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상담요청전달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30" name="순서도: 판단 29"/>
          <p:cNvSpPr/>
          <p:nvPr/>
        </p:nvSpPr>
        <p:spPr>
          <a:xfrm>
            <a:off x="4930621" y="5750910"/>
            <a:ext cx="1400977" cy="410268"/>
          </a:xfrm>
          <a:prstGeom prst="flowChartDecisi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상담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31" name="순서도: 처리 30"/>
          <p:cNvSpPr/>
          <p:nvPr/>
        </p:nvSpPr>
        <p:spPr>
          <a:xfrm>
            <a:off x="4908086" y="6499187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상담리뷰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32" name="순서도: 처리 31"/>
          <p:cNvSpPr/>
          <p:nvPr/>
        </p:nvSpPr>
        <p:spPr>
          <a:xfrm>
            <a:off x="4941888" y="5143410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상담결과 리뷰요청 </a:t>
            </a:r>
            <a:r>
              <a:rPr lang="en-US" altLang="ko-KR" sz="1100" smtClean="0">
                <a:solidFill>
                  <a:schemeClr val="tx1"/>
                </a:solidFill>
              </a:rPr>
              <a:t>(24</a:t>
            </a:r>
            <a:r>
              <a:rPr lang="ko-KR" altLang="en-US" sz="1100" smtClean="0">
                <a:solidFill>
                  <a:schemeClr val="tx1"/>
                </a:solidFill>
              </a:rPr>
              <a:t>시간 후</a:t>
            </a:r>
            <a:r>
              <a:rPr lang="en-US" altLang="ko-KR" sz="1100" smtClean="0">
                <a:solidFill>
                  <a:schemeClr val="tx1"/>
                </a:solidFill>
              </a:rPr>
              <a:t>)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33" name="순서도: 처리 32"/>
          <p:cNvSpPr/>
          <p:nvPr/>
        </p:nvSpPr>
        <p:spPr>
          <a:xfrm>
            <a:off x="6851456" y="5761484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시설유선컨택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34" name="순서도: 판단 33"/>
          <p:cNvSpPr/>
          <p:nvPr/>
        </p:nvSpPr>
        <p:spPr>
          <a:xfrm>
            <a:off x="11530920" y="3039520"/>
            <a:ext cx="1400977" cy="410268"/>
          </a:xfrm>
          <a:prstGeom prst="flowChartDecisi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재고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35" name="순서도: 처리 34"/>
          <p:cNvSpPr/>
          <p:nvPr/>
        </p:nvSpPr>
        <p:spPr>
          <a:xfrm>
            <a:off x="11530920" y="4654597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동영상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36" name="순서도: 처리 35"/>
          <p:cNvSpPr/>
          <p:nvPr/>
        </p:nvSpPr>
        <p:spPr>
          <a:xfrm>
            <a:off x="11530920" y="5235201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사진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37" name="순서도: 처리 36"/>
          <p:cNvSpPr/>
          <p:nvPr/>
        </p:nvSpPr>
        <p:spPr>
          <a:xfrm>
            <a:off x="11530920" y="5743574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요약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38" name="순서도: 처리 37"/>
          <p:cNvSpPr/>
          <p:nvPr/>
        </p:nvSpPr>
        <p:spPr>
          <a:xfrm>
            <a:off x="11530920" y="6251947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상품특징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39" name="순서도: 처리 38"/>
          <p:cNvSpPr/>
          <p:nvPr/>
        </p:nvSpPr>
        <p:spPr>
          <a:xfrm>
            <a:off x="11530920" y="6760320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상품세부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0" name="순서도: 처리 39"/>
          <p:cNvSpPr/>
          <p:nvPr/>
        </p:nvSpPr>
        <p:spPr>
          <a:xfrm>
            <a:off x="11530920" y="7272942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상품구매정보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1" name="순서도: 처리 40"/>
          <p:cNvSpPr/>
          <p:nvPr/>
        </p:nvSpPr>
        <p:spPr>
          <a:xfrm>
            <a:off x="11530920" y="4196383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가격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2" name="순서도: 처리 41"/>
          <p:cNvSpPr/>
          <p:nvPr/>
        </p:nvSpPr>
        <p:spPr>
          <a:xfrm>
            <a:off x="11530920" y="8310906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후기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4" name="순서도: 처리 43"/>
          <p:cNvSpPr/>
          <p:nvPr/>
        </p:nvSpPr>
        <p:spPr>
          <a:xfrm>
            <a:off x="11531352" y="7798284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상품질문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6" name="순서도: 처리 45"/>
          <p:cNvSpPr/>
          <p:nvPr/>
        </p:nvSpPr>
        <p:spPr>
          <a:xfrm>
            <a:off x="11530920" y="3697966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구매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7" name="순서도: 판단 46"/>
          <p:cNvSpPr/>
          <p:nvPr/>
        </p:nvSpPr>
        <p:spPr>
          <a:xfrm>
            <a:off x="13412551" y="3697966"/>
            <a:ext cx="1400977" cy="410268"/>
          </a:xfrm>
          <a:prstGeom prst="flowChartDecisi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옵션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8" name="순서도: 처리 47"/>
          <p:cNvSpPr/>
          <p:nvPr/>
        </p:nvSpPr>
        <p:spPr>
          <a:xfrm>
            <a:off x="13412551" y="4401517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카테고리선택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49" name="순서도: 처리 48"/>
          <p:cNvSpPr/>
          <p:nvPr/>
        </p:nvSpPr>
        <p:spPr>
          <a:xfrm>
            <a:off x="15504588" y="3697966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결제</a:t>
            </a:r>
            <a:endParaRPr lang="ko-KR" altLang="en-US" sz="1100">
              <a:solidFill>
                <a:schemeClr val="tx1"/>
              </a:solidFill>
            </a:endParaRPr>
          </a:p>
        </p:txBody>
      </p:sp>
      <p:sp>
        <p:nvSpPr>
          <p:cNvPr id="52" name="순서도: 처리 51"/>
          <p:cNvSpPr/>
          <p:nvPr/>
        </p:nvSpPr>
        <p:spPr>
          <a:xfrm>
            <a:off x="455602" y="2920941"/>
            <a:ext cx="1423512" cy="410268"/>
          </a:xfrm>
          <a:prstGeom prst="flowChartProcess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상담요청수</a:t>
            </a:r>
            <a:endParaRPr lang="en-US" altLang="ko-KR" sz="11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리뷰</a:t>
            </a:r>
            <a:endParaRPr lang="en-US" altLang="ko-KR" sz="110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100" smtClean="0">
                <a:solidFill>
                  <a:schemeClr val="tx1"/>
                </a:solidFill>
              </a:rPr>
              <a:t>속도</a:t>
            </a:r>
            <a:r>
              <a:rPr lang="en-US" altLang="ko-KR" sz="1100" smtClean="0">
                <a:solidFill>
                  <a:schemeClr val="tx1"/>
                </a:solidFill>
              </a:rPr>
              <a:t>?</a:t>
            </a:r>
            <a:endParaRPr lang="ko-KR" altLang="en-US" sz="11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35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63517" y="180620"/>
            <a:ext cx="563065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ko-KR" altLang="en-US" sz="2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프로세스 중심 </a:t>
            </a:r>
            <a:r>
              <a:rPr lang="en-US" altLang="ko-KR" sz="2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UI Structure</a:t>
            </a:r>
            <a:endParaRPr lang="ru-RU" sz="2100" dirty="0">
              <a:ea typeface="맑은 고딕" panose="020B0503020000020004" pitchFamily="50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834566" y="1186567"/>
            <a:ext cx="1519117" cy="1664863"/>
            <a:chOff x="495300" y="1095375"/>
            <a:chExt cx="1257300" cy="1257299"/>
          </a:xfrm>
        </p:grpSpPr>
        <p:sp>
          <p:nvSpPr>
            <p:cNvPr id="24" name="직사각형 23"/>
            <p:cNvSpPr/>
            <p:nvPr/>
          </p:nvSpPr>
          <p:spPr>
            <a:xfrm>
              <a:off x="495300" y="1333499"/>
              <a:ext cx="1257300" cy="1019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아이템 선택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동네 추천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진단기능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애가톡 </a:t>
              </a:r>
              <a:r>
                <a:rPr lang="en-US" altLang="ko-KR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(</a:t>
              </a: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정보지</a:t>
              </a:r>
              <a:r>
                <a:rPr lang="en-US" altLang="ko-KR" sz="1200">
                  <a:solidFill>
                    <a:schemeClr val="tx1"/>
                  </a:solidFill>
                  <a:latin typeface="맑은 고딕" panose="020B0503020000020004" pitchFamily="50" charset="-127"/>
                </a:rPr>
                <a:t> </a:t>
              </a:r>
              <a:r>
                <a:rPr lang="en-US" altLang="ko-KR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+ FAQ)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495300" y="1095375"/>
              <a:ext cx="1257300" cy="238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메인</a:t>
              </a:r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10310418" y="1186567"/>
            <a:ext cx="1519117" cy="1664863"/>
            <a:chOff x="495300" y="1095375"/>
            <a:chExt cx="1257300" cy="1257299"/>
          </a:xfrm>
        </p:grpSpPr>
        <p:sp>
          <p:nvSpPr>
            <p:cNvPr id="27" name="직사각형 26"/>
            <p:cNvSpPr/>
            <p:nvPr/>
          </p:nvSpPr>
          <p:spPr>
            <a:xfrm>
              <a:off x="495300" y="1333499"/>
              <a:ext cx="1257300" cy="1019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전화번호로그인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카카오톡로그인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495300" y="1095375"/>
              <a:ext cx="1257300" cy="238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회원가입</a:t>
              </a:r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834566" y="3420956"/>
            <a:ext cx="1519117" cy="1664863"/>
            <a:chOff x="495300" y="1095375"/>
            <a:chExt cx="1257300" cy="1257299"/>
          </a:xfrm>
        </p:grpSpPr>
        <p:sp>
          <p:nvSpPr>
            <p:cNvPr id="30" name="직사각형 29"/>
            <p:cNvSpPr/>
            <p:nvPr/>
          </p:nvSpPr>
          <p:spPr>
            <a:xfrm>
              <a:off x="495300" y="1333499"/>
              <a:ext cx="1257300" cy="1019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지역선택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필터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등록 아이템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일반 아이템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95300" y="1095375"/>
              <a:ext cx="1257300" cy="238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목록</a:t>
              </a:r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5357038" y="3420956"/>
            <a:ext cx="1519117" cy="1664863"/>
            <a:chOff x="495300" y="1095375"/>
            <a:chExt cx="1257300" cy="1257299"/>
          </a:xfrm>
        </p:grpSpPr>
        <p:sp>
          <p:nvSpPr>
            <p:cNvPr id="33" name="직사각형 32"/>
            <p:cNvSpPr/>
            <p:nvPr/>
          </p:nvSpPr>
          <p:spPr>
            <a:xfrm>
              <a:off x="495300" y="1333499"/>
              <a:ext cx="1257300" cy="1019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필터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아이템 수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관심</a:t>
              </a:r>
              <a:r>
                <a:rPr lang="en-US" altLang="ko-KR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(</a:t>
              </a: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상담</a:t>
              </a:r>
              <a:r>
                <a:rPr lang="en-US" altLang="ko-KR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)</a:t>
              </a: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아이템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en-US" altLang="ko-KR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To-do </a:t>
              </a: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아이템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95300" y="1095375"/>
              <a:ext cx="1257300" cy="238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지도</a:t>
              </a:r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834566" y="5655345"/>
            <a:ext cx="1519117" cy="1664863"/>
            <a:chOff x="495300" y="1095375"/>
            <a:chExt cx="1257300" cy="1257299"/>
          </a:xfrm>
        </p:grpSpPr>
        <p:sp>
          <p:nvSpPr>
            <p:cNvPr id="36" name="직사각형 35"/>
            <p:cNvSpPr/>
            <p:nvPr/>
          </p:nvSpPr>
          <p:spPr>
            <a:xfrm>
              <a:off x="495300" y="1333499"/>
              <a:ext cx="1257300" cy="1019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미디어 세트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구매</a:t>
              </a:r>
              <a:r>
                <a:rPr lang="en-US" altLang="ko-KR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/</a:t>
              </a: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상담요청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요약정보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특징정보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세부정보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95300" y="1095375"/>
              <a:ext cx="1257300" cy="238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아이템세부</a:t>
              </a:r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357038" y="1186567"/>
            <a:ext cx="1519117" cy="1664863"/>
            <a:chOff x="495300" y="1095375"/>
            <a:chExt cx="1257300" cy="1257299"/>
          </a:xfrm>
        </p:grpSpPr>
        <p:sp>
          <p:nvSpPr>
            <p:cNvPr id="19" name="직사각형 18"/>
            <p:cNvSpPr/>
            <p:nvPr/>
          </p:nvSpPr>
          <p:spPr>
            <a:xfrm>
              <a:off x="495300" y="1333499"/>
              <a:ext cx="1257300" cy="1019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현재위치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동네 검색</a:t>
              </a:r>
              <a:r>
                <a:rPr lang="en-US" altLang="ko-KR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-</a:t>
              </a: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선택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495300" y="1095375"/>
              <a:ext cx="1257300" cy="238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동네선택</a:t>
              </a:r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5357038" y="5655345"/>
            <a:ext cx="1519117" cy="1664863"/>
            <a:chOff x="495300" y="1095375"/>
            <a:chExt cx="1257300" cy="1257299"/>
          </a:xfrm>
        </p:grpSpPr>
        <p:sp>
          <p:nvSpPr>
            <p:cNvPr id="23" name="직사각형 22"/>
            <p:cNvSpPr/>
            <p:nvPr/>
          </p:nvSpPr>
          <p:spPr>
            <a:xfrm>
              <a:off x="495300" y="1333499"/>
              <a:ext cx="1257300" cy="1019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정보입력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정보전달결과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495300" y="1095375"/>
              <a:ext cx="1257300" cy="238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상담요청</a:t>
              </a:r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10310418" y="3420956"/>
            <a:ext cx="1519117" cy="1664863"/>
            <a:chOff x="495300" y="1095375"/>
            <a:chExt cx="1257300" cy="1257299"/>
          </a:xfrm>
        </p:grpSpPr>
        <p:sp>
          <p:nvSpPr>
            <p:cNvPr id="40" name="직사각형 39"/>
            <p:cNvSpPr/>
            <p:nvPr/>
          </p:nvSpPr>
          <p:spPr>
            <a:xfrm>
              <a:off x="495300" y="1333499"/>
              <a:ext cx="1257300" cy="1019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사용자 정보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상담이력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구매이력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en-US" altLang="ko-KR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Q&amp;A (</a:t>
              </a: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카톡채널</a:t>
              </a:r>
              <a:r>
                <a:rPr lang="en-US" altLang="ko-KR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)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95300" y="1095375"/>
              <a:ext cx="1257300" cy="238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나야나</a:t>
              </a:r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7834566" y="7889733"/>
            <a:ext cx="1519117" cy="1664863"/>
            <a:chOff x="495300" y="1095375"/>
            <a:chExt cx="1257300" cy="1257299"/>
          </a:xfrm>
        </p:grpSpPr>
        <p:sp>
          <p:nvSpPr>
            <p:cNvPr id="43" name="직사각형 42"/>
            <p:cNvSpPr/>
            <p:nvPr/>
          </p:nvSpPr>
          <p:spPr>
            <a:xfrm>
              <a:off x="495300" y="1333499"/>
              <a:ext cx="1257300" cy="1019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후기</a:t>
              </a:r>
              <a:r>
                <a:rPr lang="en-US" altLang="ko-KR" sz="1200">
                  <a:solidFill>
                    <a:schemeClr val="tx1"/>
                  </a:solidFill>
                  <a:latin typeface="맑은 고딕" panose="020B0503020000020004" pitchFamily="50" charset="-127"/>
                </a:rPr>
                <a:t> </a:t>
              </a: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보기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후기 입력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미디어 입력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495300" y="1095375"/>
              <a:ext cx="1257300" cy="238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후기</a:t>
              </a:r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2625250" y="1186567"/>
            <a:ext cx="1519117" cy="1664863"/>
            <a:chOff x="495300" y="1095375"/>
            <a:chExt cx="1257300" cy="1257299"/>
          </a:xfrm>
        </p:grpSpPr>
        <p:sp>
          <p:nvSpPr>
            <p:cNvPr id="46" name="직사각형 45"/>
            <p:cNvSpPr/>
            <p:nvPr/>
          </p:nvSpPr>
          <p:spPr>
            <a:xfrm>
              <a:off x="495300" y="1333499"/>
              <a:ext cx="1257300" cy="1019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연령대</a:t>
              </a:r>
              <a:r>
                <a:rPr lang="en-US" altLang="ko-KR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, </a:t>
              </a: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성별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관심분야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95300" y="1095375"/>
              <a:ext cx="1257300" cy="238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사용자 일반정보</a:t>
              </a:r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14841228" y="1186567"/>
            <a:ext cx="1519117" cy="1664863"/>
            <a:chOff x="495300" y="1095375"/>
            <a:chExt cx="1257300" cy="1257299"/>
          </a:xfrm>
        </p:grpSpPr>
        <p:sp>
          <p:nvSpPr>
            <p:cNvPr id="49" name="직사각형 48"/>
            <p:cNvSpPr/>
            <p:nvPr/>
          </p:nvSpPr>
          <p:spPr>
            <a:xfrm>
              <a:off x="495300" y="1333499"/>
              <a:ext cx="1257300" cy="1019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요양인정평가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뇌기능 수준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0" name="직사각형 49"/>
            <p:cNvSpPr/>
            <p:nvPr/>
          </p:nvSpPr>
          <p:spPr>
            <a:xfrm>
              <a:off x="495300" y="1095375"/>
              <a:ext cx="1257300" cy="238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사용자 건강정보</a:t>
              </a:r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5357038" y="7889733"/>
            <a:ext cx="1519117" cy="1664863"/>
            <a:chOff x="495300" y="1095375"/>
            <a:chExt cx="1257300" cy="1257299"/>
          </a:xfrm>
        </p:grpSpPr>
        <p:sp>
          <p:nvSpPr>
            <p:cNvPr id="52" name="직사각형 51"/>
            <p:cNvSpPr/>
            <p:nvPr/>
          </p:nvSpPr>
          <p:spPr>
            <a:xfrm>
              <a:off x="495300" y="1333499"/>
              <a:ext cx="1257300" cy="1019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상담톡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알림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95300" y="1095375"/>
              <a:ext cx="1257300" cy="238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상담톡</a:t>
              </a:r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12625250" y="5655345"/>
            <a:ext cx="1519117" cy="1664863"/>
            <a:chOff x="495300" y="1095375"/>
            <a:chExt cx="1257300" cy="1257299"/>
          </a:xfrm>
        </p:grpSpPr>
        <p:sp>
          <p:nvSpPr>
            <p:cNvPr id="55" name="직사각형 54"/>
            <p:cNvSpPr/>
            <p:nvPr/>
          </p:nvSpPr>
          <p:spPr>
            <a:xfrm>
              <a:off x="495300" y="1333499"/>
              <a:ext cx="1257300" cy="1019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en-US" altLang="ko-KR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QR</a:t>
              </a: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선물하기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사용알림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미사용알림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95300" y="1095375"/>
              <a:ext cx="1257300" cy="238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구매아이템</a:t>
              </a:r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57" name="그룹 56"/>
          <p:cNvGrpSpPr/>
          <p:nvPr/>
        </p:nvGrpSpPr>
        <p:grpSpPr>
          <a:xfrm>
            <a:off x="628515" y="3420956"/>
            <a:ext cx="1519117" cy="1664863"/>
            <a:chOff x="495300" y="1095375"/>
            <a:chExt cx="1257300" cy="1257299"/>
          </a:xfrm>
        </p:grpSpPr>
        <p:sp>
          <p:nvSpPr>
            <p:cNvPr id="58" name="직사각형 57"/>
            <p:cNvSpPr/>
            <p:nvPr/>
          </p:nvSpPr>
          <p:spPr>
            <a:xfrm>
              <a:off x="495300" y="1333499"/>
              <a:ext cx="1257300" cy="1019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상품정보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결제정보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495300" y="1095375"/>
              <a:ext cx="1257300" cy="238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상품관리</a:t>
              </a:r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60" name="그룹 59"/>
          <p:cNvGrpSpPr/>
          <p:nvPr/>
        </p:nvGrpSpPr>
        <p:grpSpPr>
          <a:xfrm>
            <a:off x="628515" y="1186567"/>
            <a:ext cx="1519117" cy="1664863"/>
            <a:chOff x="495300" y="1095375"/>
            <a:chExt cx="1257300" cy="1257299"/>
          </a:xfrm>
        </p:grpSpPr>
        <p:sp>
          <p:nvSpPr>
            <p:cNvPr id="61" name="직사각형 60"/>
            <p:cNvSpPr/>
            <p:nvPr/>
          </p:nvSpPr>
          <p:spPr>
            <a:xfrm>
              <a:off x="495300" y="1333499"/>
              <a:ext cx="1257300" cy="1019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정보등록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사업자 인증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2" name="직사각형 61"/>
            <p:cNvSpPr/>
            <p:nvPr/>
          </p:nvSpPr>
          <p:spPr>
            <a:xfrm>
              <a:off x="495300" y="1095375"/>
              <a:ext cx="1257300" cy="238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프로가입</a:t>
              </a:r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628515" y="5655345"/>
            <a:ext cx="1519117" cy="1664863"/>
            <a:chOff x="495300" y="1095375"/>
            <a:chExt cx="1257300" cy="1257299"/>
          </a:xfrm>
        </p:grpSpPr>
        <p:sp>
          <p:nvSpPr>
            <p:cNvPr id="64" name="직사각형 63"/>
            <p:cNvSpPr/>
            <p:nvPr/>
          </p:nvSpPr>
          <p:spPr>
            <a:xfrm>
              <a:off x="495300" y="1333499"/>
              <a:ext cx="1257300" cy="1019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무료정보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특징정보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미디어</a:t>
              </a:r>
              <a:endParaRPr lang="en-US" altLang="ko-KR" sz="120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en-US" altLang="ko-KR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CRM </a:t>
              </a: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정보</a:t>
              </a:r>
              <a:endParaRPr lang="en-US" altLang="ko-KR" sz="120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95300" y="1095375"/>
              <a:ext cx="1257300" cy="238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시설등록</a:t>
              </a:r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66" name="그룹 65"/>
          <p:cNvGrpSpPr/>
          <p:nvPr/>
        </p:nvGrpSpPr>
        <p:grpSpPr>
          <a:xfrm>
            <a:off x="628515" y="7889733"/>
            <a:ext cx="1519117" cy="1664863"/>
            <a:chOff x="495300" y="1095375"/>
            <a:chExt cx="1257300" cy="1257299"/>
          </a:xfrm>
        </p:grpSpPr>
        <p:sp>
          <p:nvSpPr>
            <p:cNvPr id="67" name="직사각형 66"/>
            <p:cNvSpPr/>
            <p:nvPr/>
          </p:nvSpPr>
          <p:spPr>
            <a:xfrm>
              <a:off x="495300" y="1333499"/>
              <a:ext cx="1257300" cy="1019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구매정보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상품일반정보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상품특징정보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미디어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495300" y="1095375"/>
              <a:ext cx="1257300" cy="238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프로그램등록</a:t>
              </a:r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69" name="그룹 68"/>
          <p:cNvGrpSpPr/>
          <p:nvPr/>
        </p:nvGrpSpPr>
        <p:grpSpPr>
          <a:xfrm>
            <a:off x="2749313" y="5655345"/>
            <a:ext cx="1519117" cy="1664863"/>
            <a:chOff x="495300" y="1095375"/>
            <a:chExt cx="1257300" cy="1257299"/>
          </a:xfrm>
        </p:grpSpPr>
        <p:sp>
          <p:nvSpPr>
            <p:cNvPr id="70" name="직사각형 69"/>
            <p:cNvSpPr/>
            <p:nvPr/>
          </p:nvSpPr>
          <p:spPr>
            <a:xfrm>
              <a:off x="495300" y="1333499"/>
              <a:ext cx="1257300" cy="1019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상담요청 처리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상담톡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리포트</a:t>
              </a: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495300" y="1095375"/>
              <a:ext cx="1257300" cy="238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800"/>
                </a:spcBef>
              </a:pPr>
              <a:r>
                <a:rPr lang="en-US" altLang="ko-KR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CRM</a:t>
              </a:r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72" name="그룹 71"/>
          <p:cNvGrpSpPr/>
          <p:nvPr/>
        </p:nvGrpSpPr>
        <p:grpSpPr>
          <a:xfrm>
            <a:off x="2749313" y="7889733"/>
            <a:ext cx="1519117" cy="1664863"/>
            <a:chOff x="495300" y="1095375"/>
            <a:chExt cx="1257300" cy="1257299"/>
          </a:xfrm>
        </p:grpSpPr>
        <p:sp>
          <p:nvSpPr>
            <p:cNvPr id="73" name="직사각형 72"/>
            <p:cNvSpPr/>
            <p:nvPr/>
          </p:nvSpPr>
          <p:spPr>
            <a:xfrm>
              <a:off x="495300" y="1333499"/>
              <a:ext cx="1257300" cy="1019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en-US" altLang="ko-KR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QR </a:t>
              </a: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결재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  <a:latin typeface="맑은 고딕" panose="020B0503020000020004" pitchFamily="50" charset="-127"/>
                </a:rPr>
                <a:t>판매 대기</a:t>
              </a:r>
              <a:endParaRPr lang="en-US" altLang="ko-KR" sz="120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>
                  <a:solidFill>
                    <a:schemeClr val="tx1"/>
                  </a:solidFill>
                  <a:latin typeface="맑은 고딕" panose="020B0503020000020004" pitchFamily="50" charset="-127"/>
                </a:rPr>
                <a:t>판매 완료</a:t>
              </a:r>
              <a:endParaRPr lang="en-US" altLang="ko-KR" sz="120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리포트</a:t>
              </a:r>
              <a:endParaRPr lang="en-US" altLang="ko-KR" sz="120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4" name="직사각형 73"/>
            <p:cNvSpPr/>
            <p:nvPr/>
          </p:nvSpPr>
          <p:spPr>
            <a:xfrm>
              <a:off x="495300" y="1095375"/>
              <a:ext cx="1257300" cy="238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800"/>
                </a:spcBef>
              </a:pPr>
              <a:r>
                <a:rPr lang="en-US" altLang="ko-KR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POS</a:t>
              </a:r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0310418" y="5655345"/>
            <a:ext cx="1519117" cy="1664863"/>
            <a:chOff x="495300" y="1095375"/>
            <a:chExt cx="1257300" cy="1257299"/>
          </a:xfrm>
        </p:grpSpPr>
        <p:sp>
          <p:nvSpPr>
            <p:cNvPr id="76" name="직사각형 75"/>
            <p:cNvSpPr/>
            <p:nvPr/>
          </p:nvSpPr>
          <p:spPr>
            <a:xfrm>
              <a:off x="495300" y="1333499"/>
              <a:ext cx="1257300" cy="1019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결재 정보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배송정보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endPara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7" name="직사각형 76"/>
            <p:cNvSpPr/>
            <p:nvPr/>
          </p:nvSpPr>
          <p:spPr>
            <a:xfrm>
              <a:off x="495300" y="1095375"/>
              <a:ext cx="1257300" cy="238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구매</a:t>
              </a:r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cxnSp>
        <p:nvCxnSpPr>
          <p:cNvPr id="81" name="직선 연결선 80"/>
          <p:cNvCxnSpPr/>
          <p:nvPr/>
        </p:nvCxnSpPr>
        <p:spPr>
          <a:xfrm>
            <a:off x="4747636" y="1143688"/>
            <a:ext cx="0" cy="824835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그룹 82"/>
          <p:cNvGrpSpPr/>
          <p:nvPr/>
        </p:nvGrpSpPr>
        <p:grpSpPr>
          <a:xfrm>
            <a:off x="2749313" y="1186567"/>
            <a:ext cx="1519117" cy="1664863"/>
            <a:chOff x="495300" y="1095375"/>
            <a:chExt cx="1257300" cy="1257299"/>
          </a:xfrm>
        </p:grpSpPr>
        <p:sp>
          <p:nvSpPr>
            <p:cNvPr id="84" name="직사각형 83"/>
            <p:cNvSpPr/>
            <p:nvPr/>
          </p:nvSpPr>
          <p:spPr>
            <a:xfrm>
              <a:off x="495300" y="1333499"/>
              <a:ext cx="1257300" cy="101917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정보등록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  <a:p>
              <a:pPr marL="114289" indent="-114289">
                <a:spcBef>
                  <a:spcPts val="800"/>
                </a:spcBef>
                <a:buFont typeface="Arial" panose="020B0604020202020204" pitchFamily="34" charset="0"/>
                <a:buChar char="•"/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사업자 인증</a:t>
              </a:r>
              <a:endParaRPr lang="en-US" altLang="ko-KR" sz="1200" smtClean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85" name="직사각형 84"/>
            <p:cNvSpPr/>
            <p:nvPr/>
          </p:nvSpPr>
          <p:spPr>
            <a:xfrm>
              <a:off x="495300" y="1095375"/>
              <a:ext cx="1257300" cy="238125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1200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프로가입</a:t>
              </a:r>
              <a:endPara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147632" y="704333"/>
            <a:ext cx="13660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/>
              <a:t>프로 </a:t>
            </a:r>
            <a:r>
              <a:rPr lang="en-US" altLang="ko-KR" sz="1600" b="1" smtClean="0"/>
              <a:t>- </a:t>
            </a:r>
            <a:r>
              <a:rPr lang="ko-KR" altLang="en-US" sz="1600" b="1" smtClean="0"/>
              <a:t>이제야</a:t>
            </a:r>
          </a:p>
        </p:txBody>
      </p:sp>
      <p:sp>
        <p:nvSpPr>
          <p:cNvPr id="86" name="TextBox 85"/>
          <p:cNvSpPr txBox="1"/>
          <p:nvPr/>
        </p:nvSpPr>
        <p:spPr>
          <a:xfrm>
            <a:off x="9417546" y="696092"/>
            <a:ext cx="1981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smtClean="0"/>
              <a:t>클라이언트 </a:t>
            </a:r>
            <a:r>
              <a:rPr lang="en-US" altLang="ko-KR" sz="1600" b="1" smtClean="0"/>
              <a:t>- </a:t>
            </a:r>
            <a:r>
              <a:rPr lang="ko-KR" altLang="en-US" sz="1600" b="1" smtClean="0"/>
              <a:t>이제야</a:t>
            </a:r>
          </a:p>
        </p:txBody>
      </p:sp>
    </p:spTree>
    <p:extLst>
      <p:ext uri="{BB962C8B-B14F-4D97-AF65-F5344CB8AC3E}">
        <p14:creationId xmlns:p14="http://schemas.microsoft.com/office/powerpoint/2010/main" val="343159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63517" y="180620"/>
            <a:ext cx="44334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sz="2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Screen </a:t>
            </a:r>
            <a:r>
              <a:rPr lang="en-US" altLang="ko-KR" sz="210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 (Client </a:t>
            </a:r>
            <a:r>
              <a:rPr lang="en-US" altLang="ko-KR" sz="2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app)</a:t>
            </a:r>
            <a:endParaRPr lang="ru-RU" sz="2100" dirty="0">
              <a:ea typeface="맑은 고딕" panose="020B0503020000020004" pitchFamily="50" charset="-127"/>
            </a:endParaRPr>
          </a:p>
        </p:txBody>
      </p:sp>
      <p:grpSp>
        <p:nvGrpSpPr>
          <p:cNvPr id="276" name="그룹 275"/>
          <p:cNvGrpSpPr/>
          <p:nvPr/>
        </p:nvGrpSpPr>
        <p:grpSpPr>
          <a:xfrm>
            <a:off x="1824103" y="814974"/>
            <a:ext cx="925991" cy="1479511"/>
            <a:chOff x="1929757" y="814974"/>
            <a:chExt cx="925991" cy="1479511"/>
          </a:xfrm>
        </p:grpSpPr>
        <p:sp>
          <p:nvSpPr>
            <p:cNvPr id="22" name="직사각형 21"/>
            <p:cNvSpPr/>
            <p:nvPr/>
          </p:nvSpPr>
          <p:spPr>
            <a:xfrm>
              <a:off x="1929757" y="982457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1929757" y="814974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회원가입</a:t>
              </a:r>
              <a:r>
                <a:rPr lang="en-US" altLang="ko-KR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/</a:t>
              </a: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로그인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1993189" y="1305159"/>
              <a:ext cx="812799" cy="2348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카카오톡</a:t>
              </a:r>
              <a:endParaRPr lang="en-US" altLang="ko-KR" sz="80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로그인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1993424" y="1663798"/>
              <a:ext cx="812799" cy="2348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전화번호</a:t>
              </a:r>
              <a:endParaRPr lang="en-US" altLang="ko-KR" sz="80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로그인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278" name="그룹 277"/>
          <p:cNvGrpSpPr/>
          <p:nvPr/>
        </p:nvGrpSpPr>
        <p:grpSpPr>
          <a:xfrm>
            <a:off x="4387325" y="820080"/>
            <a:ext cx="925991" cy="1479511"/>
            <a:chOff x="4511221" y="820080"/>
            <a:chExt cx="925991" cy="1479511"/>
          </a:xfrm>
        </p:grpSpPr>
        <p:sp>
          <p:nvSpPr>
            <p:cNvPr id="39" name="직사각형 38"/>
            <p:cNvSpPr/>
            <p:nvPr/>
          </p:nvSpPr>
          <p:spPr>
            <a:xfrm>
              <a:off x="4511221" y="987563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511221" y="820080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동네선택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4567817" y="1295721"/>
              <a:ext cx="812799" cy="2348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응봉동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42" name="직사각형 41"/>
            <p:cNvSpPr/>
            <p:nvPr/>
          </p:nvSpPr>
          <p:spPr>
            <a:xfrm>
              <a:off x="4567816" y="1656179"/>
              <a:ext cx="812799" cy="2348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동네검색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279" name="그룹 278"/>
          <p:cNvGrpSpPr/>
          <p:nvPr/>
        </p:nvGrpSpPr>
        <p:grpSpPr>
          <a:xfrm>
            <a:off x="5668936" y="820080"/>
            <a:ext cx="953623" cy="1479511"/>
            <a:chOff x="5723500" y="820080"/>
            <a:chExt cx="953623" cy="1479511"/>
          </a:xfrm>
        </p:grpSpPr>
        <p:sp>
          <p:nvSpPr>
            <p:cNvPr id="43" name="직사각형 42"/>
            <p:cNvSpPr/>
            <p:nvPr/>
          </p:nvSpPr>
          <p:spPr>
            <a:xfrm>
              <a:off x="5723500" y="987563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5723500" y="820080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동네검색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5792794" y="1175619"/>
              <a:ext cx="8001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1" name="그룹 50"/>
            <p:cNvGrpSpPr/>
            <p:nvPr/>
          </p:nvGrpSpPr>
          <p:grpSpPr>
            <a:xfrm>
              <a:off x="6477214" y="1056849"/>
              <a:ext cx="62865" cy="71437"/>
              <a:chOff x="11757660" y="1585913"/>
              <a:chExt cx="96203" cy="100012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11757660" y="1585913"/>
                <a:ext cx="72390" cy="70266"/>
              </a:xfrm>
              <a:prstGeom prst="ellipse">
                <a:avLst/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8" name="직선 연결선 47"/>
              <p:cNvCxnSpPr>
                <a:stCxn id="10" idx="5"/>
              </p:cNvCxnSpPr>
              <p:nvPr/>
            </p:nvCxnSpPr>
            <p:spPr>
              <a:xfrm>
                <a:off x="11819449" y="1645889"/>
                <a:ext cx="34414" cy="40036"/>
              </a:xfrm>
              <a:prstGeom prst="line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5743673" y="1189063"/>
              <a:ext cx="9334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800" smtClean="0"/>
                <a:t>가나동</a:t>
              </a:r>
              <a:endParaRPr lang="en-US" altLang="ko-KR" sz="800" smtClean="0"/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800" smtClean="0"/>
                <a:t>금산동</a:t>
              </a:r>
              <a:endParaRPr lang="en-US" altLang="ko-KR" sz="800" smtClean="0"/>
            </a:p>
            <a:p>
              <a:pPr marL="171450" indent="-171450">
                <a:lnSpc>
                  <a:spcPct val="150000"/>
                </a:lnSpc>
                <a:buFont typeface="Wingdings" panose="05000000000000000000" pitchFamily="2" charset="2"/>
                <a:buChar char="v"/>
              </a:pPr>
              <a:r>
                <a:rPr lang="ko-KR" altLang="en-US" sz="800" smtClean="0"/>
                <a:t>이제동</a:t>
              </a:r>
            </a:p>
          </p:txBody>
        </p:sp>
      </p:grpSp>
      <p:grpSp>
        <p:nvGrpSpPr>
          <p:cNvPr id="277" name="그룹 276"/>
          <p:cNvGrpSpPr/>
          <p:nvPr/>
        </p:nvGrpSpPr>
        <p:grpSpPr>
          <a:xfrm>
            <a:off x="3105714" y="814974"/>
            <a:ext cx="925991" cy="1479511"/>
            <a:chOff x="3161808" y="814974"/>
            <a:chExt cx="925991" cy="1479511"/>
          </a:xfrm>
        </p:grpSpPr>
        <p:sp>
          <p:nvSpPr>
            <p:cNvPr id="54" name="직사각형 53"/>
            <p:cNvSpPr/>
            <p:nvPr/>
          </p:nvSpPr>
          <p:spPr>
            <a:xfrm>
              <a:off x="3161808" y="982457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3161808" y="814974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전화번호인증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3266066" y="1653178"/>
              <a:ext cx="661227" cy="123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인증번호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180681" y="1025801"/>
              <a:ext cx="49244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전화번호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218281" y="1240854"/>
              <a:ext cx="813043" cy="21544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algn="ctr">
                <a:defRPr sz="800"/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>
                  <a:solidFill>
                    <a:schemeClr val="tx1"/>
                  </a:solidFill>
                </a:rPr>
                <a:t>010-1111-2222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80" name="그룹 279"/>
          <p:cNvGrpSpPr/>
          <p:nvPr/>
        </p:nvGrpSpPr>
        <p:grpSpPr>
          <a:xfrm>
            <a:off x="6978179" y="832682"/>
            <a:ext cx="925991" cy="1479511"/>
            <a:chOff x="6980586" y="832682"/>
            <a:chExt cx="925991" cy="1479511"/>
          </a:xfrm>
        </p:grpSpPr>
        <p:sp>
          <p:nvSpPr>
            <p:cNvPr id="64" name="직사각형 63"/>
            <p:cNvSpPr/>
            <p:nvPr/>
          </p:nvSpPr>
          <p:spPr>
            <a:xfrm>
              <a:off x="6980586" y="1000165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6980586" y="832682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내정보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037181" y="976185"/>
              <a:ext cx="45397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어른만</a:t>
              </a:r>
              <a:r>
                <a:rPr lang="en-US" altLang="ko-KR" sz="600" smtClean="0"/>
                <a:t>~</a:t>
              </a:r>
              <a:endParaRPr lang="ko-KR" altLang="en-US" sz="600" smtClean="0"/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7037181" y="1221447"/>
              <a:ext cx="812799" cy="1009830"/>
              <a:chOff x="11455615" y="1221447"/>
              <a:chExt cx="812799" cy="1167918"/>
            </a:xfrm>
          </p:grpSpPr>
          <p:sp>
            <p:nvSpPr>
              <p:cNvPr id="72" name="직사각형 71"/>
              <p:cNvSpPr/>
              <p:nvPr/>
            </p:nvSpPr>
            <p:spPr>
              <a:xfrm>
                <a:off x="11455615" y="1221447"/>
                <a:ext cx="812799" cy="23485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smtClean="0">
                    <a:solidFill>
                      <a:schemeClr val="tx1"/>
                    </a:solidFill>
                  </a:rPr>
                  <a:t>40~55</a:t>
                </a:r>
                <a:endParaRPr lang="ko-KR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74" name="직사각형 73"/>
              <p:cNvSpPr/>
              <p:nvPr/>
            </p:nvSpPr>
            <p:spPr>
              <a:xfrm>
                <a:off x="11455615" y="1532469"/>
                <a:ext cx="812799" cy="23485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smtClean="0">
                    <a:solidFill>
                      <a:schemeClr val="tx1"/>
                    </a:solidFill>
                  </a:rPr>
                  <a:t>55~70</a:t>
                </a:r>
                <a:endParaRPr lang="ko-KR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75" name="직사각형 74"/>
              <p:cNvSpPr/>
              <p:nvPr/>
            </p:nvSpPr>
            <p:spPr>
              <a:xfrm>
                <a:off x="11455615" y="1843491"/>
                <a:ext cx="812799" cy="23485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smtClean="0">
                    <a:solidFill>
                      <a:schemeClr val="tx1"/>
                    </a:solidFill>
                  </a:rPr>
                  <a:t>71~85</a:t>
                </a:r>
                <a:endParaRPr lang="ko-KR" altLang="en-US" sz="800">
                  <a:solidFill>
                    <a:schemeClr val="tx1"/>
                  </a:solidFill>
                </a:endParaRPr>
              </a:p>
            </p:txBody>
          </p:sp>
          <p:sp>
            <p:nvSpPr>
              <p:cNvPr id="76" name="직사각형 75"/>
              <p:cNvSpPr/>
              <p:nvPr/>
            </p:nvSpPr>
            <p:spPr>
              <a:xfrm>
                <a:off x="11455615" y="2154514"/>
                <a:ext cx="812799" cy="23485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ko-KR" sz="800" smtClean="0">
                    <a:solidFill>
                      <a:schemeClr val="tx1"/>
                    </a:solidFill>
                  </a:rPr>
                  <a:t>85~100</a:t>
                </a:r>
                <a:endParaRPr lang="ko-KR" altLang="en-US" sz="800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281" name="그룹 280"/>
          <p:cNvGrpSpPr/>
          <p:nvPr/>
        </p:nvGrpSpPr>
        <p:grpSpPr>
          <a:xfrm>
            <a:off x="8259790" y="834627"/>
            <a:ext cx="930356" cy="1479511"/>
            <a:chOff x="8161491" y="834627"/>
            <a:chExt cx="930356" cy="1479511"/>
          </a:xfrm>
        </p:grpSpPr>
        <p:sp>
          <p:nvSpPr>
            <p:cNvPr id="78" name="직사각형 77"/>
            <p:cNvSpPr/>
            <p:nvPr/>
          </p:nvSpPr>
          <p:spPr>
            <a:xfrm>
              <a:off x="8165856" y="1002110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9" name="직사각형 78"/>
            <p:cNvSpPr/>
            <p:nvPr/>
          </p:nvSpPr>
          <p:spPr>
            <a:xfrm>
              <a:off x="8165856" y="834627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관심영역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8161491" y="978130"/>
              <a:ext cx="75854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어른의 놀이와 쉼</a:t>
              </a:r>
            </a:p>
          </p:txBody>
        </p:sp>
        <p:sp>
          <p:nvSpPr>
            <p:cNvPr id="87" name="직사각형 86"/>
            <p:cNvSpPr/>
            <p:nvPr/>
          </p:nvSpPr>
          <p:spPr>
            <a:xfrm>
              <a:off x="8220784" y="1211223"/>
              <a:ext cx="364616" cy="1961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요양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88" name="직사각형 87"/>
            <p:cNvSpPr/>
            <p:nvPr/>
          </p:nvSpPr>
          <p:spPr>
            <a:xfrm>
              <a:off x="8648364" y="1211223"/>
              <a:ext cx="364616" cy="1961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여가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89" name="직사각형 88"/>
            <p:cNvSpPr/>
            <p:nvPr/>
          </p:nvSpPr>
          <p:spPr>
            <a:xfrm>
              <a:off x="8220784" y="1453056"/>
              <a:ext cx="364616" cy="1961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여행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90" name="직사각형 89"/>
            <p:cNvSpPr/>
            <p:nvPr/>
          </p:nvSpPr>
          <p:spPr>
            <a:xfrm>
              <a:off x="8648364" y="1453056"/>
              <a:ext cx="364616" cy="1961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만남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91" name="직사각형 90"/>
            <p:cNvSpPr/>
            <p:nvPr/>
          </p:nvSpPr>
          <p:spPr>
            <a:xfrm>
              <a:off x="8222904" y="1694889"/>
              <a:ext cx="364616" cy="1961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음악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/>
            <p:cNvSpPr/>
            <p:nvPr/>
          </p:nvSpPr>
          <p:spPr>
            <a:xfrm>
              <a:off x="8650484" y="1694889"/>
              <a:ext cx="364616" cy="1961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운동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93" name="직사각형 92"/>
            <p:cNvSpPr/>
            <p:nvPr/>
          </p:nvSpPr>
          <p:spPr>
            <a:xfrm>
              <a:off x="8222904" y="1945359"/>
              <a:ext cx="364616" cy="1961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음식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/>
            <p:cNvSpPr/>
            <p:nvPr/>
          </p:nvSpPr>
          <p:spPr>
            <a:xfrm>
              <a:off x="8650484" y="1945359"/>
              <a:ext cx="364616" cy="19614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치료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282" name="그룹 281"/>
          <p:cNvGrpSpPr/>
          <p:nvPr/>
        </p:nvGrpSpPr>
        <p:grpSpPr>
          <a:xfrm>
            <a:off x="10827377" y="834627"/>
            <a:ext cx="925991" cy="1479511"/>
            <a:chOff x="9432866" y="834627"/>
            <a:chExt cx="925991" cy="1479511"/>
          </a:xfrm>
        </p:grpSpPr>
        <p:sp>
          <p:nvSpPr>
            <p:cNvPr id="95" name="직사각형 94"/>
            <p:cNvSpPr/>
            <p:nvPr/>
          </p:nvSpPr>
          <p:spPr>
            <a:xfrm>
              <a:off x="9432866" y="1002110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96" name="직사각형 95"/>
            <p:cNvSpPr/>
            <p:nvPr/>
          </p:nvSpPr>
          <p:spPr>
            <a:xfrm>
              <a:off x="9432866" y="834627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요양인정평가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06" name="직사각형 105"/>
            <p:cNvSpPr/>
            <p:nvPr/>
          </p:nvSpPr>
          <p:spPr>
            <a:xfrm>
              <a:off x="9489881" y="1444252"/>
              <a:ext cx="812799" cy="3578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4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▶</a:t>
              </a:r>
              <a:endParaRPr lang="ko-KR" altLang="en-US" sz="1400">
                <a:solidFill>
                  <a:schemeClr val="tx1"/>
                </a:solidFill>
              </a:endParaRPr>
            </a:p>
          </p:txBody>
        </p:sp>
        <p:sp>
          <p:nvSpPr>
            <p:cNvPr id="107" name="직사각형 106"/>
            <p:cNvSpPr/>
            <p:nvPr/>
          </p:nvSpPr>
          <p:spPr>
            <a:xfrm>
              <a:off x="9555925" y="1931701"/>
              <a:ext cx="661227" cy="123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시작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9513354" y="1028035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설명설명설명</a:t>
              </a:r>
              <a:endParaRPr lang="en-US" altLang="ko-KR" sz="600" smtClean="0"/>
            </a:p>
            <a:p>
              <a:r>
                <a:rPr lang="ko-KR" altLang="en-US" sz="600" smtClean="0"/>
                <a:t>설명설명설명</a:t>
              </a:r>
            </a:p>
          </p:txBody>
        </p:sp>
      </p:grpSp>
      <p:grpSp>
        <p:nvGrpSpPr>
          <p:cNvPr id="284" name="그룹 283"/>
          <p:cNvGrpSpPr/>
          <p:nvPr/>
        </p:nvGrpSpPr>
        <p:grpSpPr>
          <a:xfrm>
            <a:off x="13390599" y="834627"/>
            <a:ext cx="925991" cy="1479511"/>
            <a:chOff x="11906192" y="834627"/>
            <a:chExt cx="925991" cy="1479511"/>
          </a:xfrm>
        </p:grpSpPr>
        <p:sp>
          <p:nvSpPr>
            <p:cNvPr id="119" name="직사각형 118"/>
            <p:cNvSpPr/>
            <p:nvPr/>
          </p:nvSpPr>
          <p:spPr>
            <a:xfrm>
              <a:off x="11906192" y="1002110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11906192" y="834627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나야나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30" name="타원 129"/>
            <p:cNvSpPr/>
            <p:nvPr/>
          </p:nvSpPr>
          <p:spPr>
            <a:xfrm>
              <a:off x="12171479" y="1084400"/>
              <a:ext cx="395416" cy="356609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31" name="타원 130"/>
            <p:cNvSpPr/>
            <p:nvPr/>
          </p:nvSpPr>
          <p:spPr>
            <a:xfrm>
              <a:off x="12234668" y="1137213"/>
              <a:ext cx="269038" cy="25493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32" name="직사각형 131"/>
            <p:cNvSpPr/>
            <p:nvPr/>
          </p:nvSpPr>
          <p:spPr>
            <a:xfrm>
              <a:off x="12034244" y="1502574"/>
              <a:ext cx="665412" cy="3592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내정보 </a:t>
              </a:r>
              <a:r>
                <a:rPr lang="en-US" altLang="ko-KR" sz="800" smtClean="0">
                  <a:solidFill>
                    <a:schemeClr val="tx1"/>
                  </a:solidFill>
                </a:rPr>
                <a:t>+ </a:t>
              </a:r>
              <a:r>
                <a:rPr lang="ko-KR" altLang="en-US" sz="800" smtClean="0">
                  <a:solidFill>
                    <a:schemeClr val="tx1"/>
                  </a:solidFill>
                </a:rPr>
                <a:t>건강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84" name="직사각형 183"/>
            <p:cNvSpPr/>
            <p:nvPr/>
          </p:nvSpPr>
          <p:spPr>
            <a:xfrm>
              <a:off x="12034244" y="1892615"/>
              <a:ext cx="665412" cy="3592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구매</a:t>
              </a:r>
              <a:r>
                <a:rPr lang="en-US" altLang="ko-KR" sz="8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800" smtClean="0">
                  <a:solidFill>
                    <a:schemeClr val="tx1"/>
                  </a:solidFill>
                </a:rPr>
                <a:t>상담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3105714" y="3122044"/>
            <a:ext cx="1021972" cy="1481013"/>
            <a:chOff x="3124469" y="3116603"/>
            <a:chExt cx="1021972" cy="1481013"/>
          </a:xfrm>
        </p:grpSpPr>
        <p:sp>
          <p:nvSpPr>
            <p:cNvPr id="193" name="직사각형 192"/>
            <p:cNvSpPr/>
            <p:nvPr/>
          </p:nvSpPr>
          <p:spPr>
            <a:xfrm>
              <a:off x="3124469" y="3284086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94" name="직사각형 193"/>
            <p:cNvSpPr/>
            <p:nvPr/>
          </p:nvSpPr>
          <p:spPr>
            <a:xfrm>
              <a:off x="3124469" y="3116603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지도</a:t>
              </a:r>
              <a:r>
                <a:rPr lang="en-US" altLang="ko-KR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+1</a:t>
              </a: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시설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97" name="직사각형 196"/>
            <p:cNvSpPr/>
            <p:nvPr/>
          </p:nvSpPr>
          <p:spPr>
            <a:xfrm>
              <a:off x="3124469" y="3287002"/>
              <a:ext cx="919384" cy="15143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grpSp>
          <p:nvGrpSpPr>
            <p:cNvPr id="198" name="그룹 197"/>
            <p:cNvGrpSpPr/>
            <p:nvPr/>
          </p:nvGrpSpPr>
          <p:grpSpPr>
            <a:xfrm>
              <a:off x="3142228" y="3314450"/>
              <a:ext cx="126418" cy="94731"/>
              <a:chOff x="8534400" y="1252537"/>
              <a:chExt cx="309563" cy="285749"/>
            </a:xfrm>
            <a:solidFill>
              <a:schemeClr val="tx1"/>
            </a:solidFill>
          </p:grpSpPr>
          <p:sp>
            <p:nvSpPr>
              <p:cNvPr id="199" name="이등변 삼각형 198"/>
              <p:cNvSpPr/>
              <p:nvPr/>
            </p:nvSpPr>
            <p:spPr>
              <a:xfrm>
                <a:off x="8534400" y="1252537"/>
                <a:ext cx="309563" cy="15456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직사각형 199"/>
              <p:cNvSpPr/>
              <p:nvPr/>
            </p:nvSpPr>
            <p:spPr>
              <a:xfrm>
                <a:off x="8605224" y="1392818"/>
                <a:ext cx="167915" cy="1454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직사각형 200"/>
              <p:cNvSpPr/>
              <p:nvPr/>
            </p:nvSpPr>
            <p:spPr>
              <a:xfrm>
                <a:off x="8658087" y="1457325"/>
                <a:ext cx="62188" cy="809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3" name="TextBox 202"/>
            <p:cNvSpPr txBox="1"/>
            <p:nvPr/>
          </p:nvSpPr>
          <p:spPr>
            <a:xfrm>
              <a:off x="3341728" y="3269011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응봉동</a:t>
              </a:r>
            </a:p>
          </p:txBody>
        </p:sp>
        <p:pic>
          <p:nvPicPr>
            <p:cNvPr id="207" name="그림 20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903839" y="3300303"/>
              <a:ext cx="117565" cy="117565"/>
            </a:xfrm>
            <a:prstGeom prst="rect">
              <a:avLst/>
            </a:prstGeom>
          </p:spPr>
        </p:pic>
        <p:pic>
          <p:nvPicPr>
            <p:cNvPr id="208" name="그림 20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9548" y="3311956"/>
              <a:ext cx="99031" cy="99031"/>
            </a:xfrm>
            <a:prstGeom prst="rect">
              <a:avLst/>
            </a:prstGeom>
          </p:spPr>
        </p:pic>
        <p:sp>
          <p:nvSpPr>
            <p:cNvPr id="209" name="직사각형 208"/>
            <p:cNvSpPr/>
            <p:nvPr/>
          </p:nvSpPr>
          <p:spPr>
            <a:xfrm>
              <a:off x="3124469" y="3426081"/>
              <a:ext cx="919384" cy="11536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지도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210" name="한쪽 모서리가 잘린 사각형 209"/>
            <p:cNvSpPr/>
            <p:nvPr/>
          </p:nvSpPr>
          <p:spPr>
            <a:xfrm>
              <a:off x="3133700" y="3438386"/>
              <a:ext cx="243109" cy="205522"/>
            </a:xfrm>
            <a:prstGeom prst="snip1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bg1"/>
                  </a:solidFill>
                </a:rPr>
                <a:t>요양원</a:t>
              </a:r>
              <a:endParaRPr lang="ko-KR" altLang="en-US" sz="400">
                <a:solidFill>
                  <a:schemeClr val="bg1"/>
                </a:solidFill>
              </a:endParaRPr>
            </a:p>
          </p:txBody>
        </p:sp>
        <p:sp>
          <p:nvSpPr>
            <p:cNvPr id="211" name="한쪽 모서리가 잘린 사각형 210"/>
            <p:cNvSpPr/>
            <p:nvPr/>
          </p:nvSpPr>
          <p:spPr>
            <a:xfrm>
              <a:off x="3133700" y="3645453"/>
              <a:ext cx="217709" cy="20552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주야간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212" name="한쪽 모서리가 잘린 사각형 211"/>
            <p:cNvSpPr/>
            <p:nvPr/>
          </p:nvSpPr>
          <p:spPr>
            <a:xfrm>
              <a:off x="3133700" y="3846170"/>
              <a:ext cx="217709" cy="20552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방문</a:t>
              </a:r>
              <a:endParaRPr lang="en-US" altLang="ko-KR" sz="40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요양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213" name="한쪽 모서리가 잘린 사각형 212"/>
            <p:cNvSpPr/>
            <p:nvPr/>
          </p:nvSpPr>
          <p:spPr>
            <a:xfrm>
              <a:off x="3133700" y="4053238"/>
              <a:ext cx="217709" cy="20552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간병인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/>
            <p:cNvSpPr/>
            <p:nvPr/>
          </p:nvSpPr>
          <p:spPr>
            <a:xfrm>
              <a:off x="3361900" y="4202544"/>
              <a:ext cx="683489" cy="37718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216" name="직사각형 215"/>
            <p:cNvSpPr/>
            <p:nvPr/>
          </p:nvSpPr>
          <p:spPr>
            <a:xfrm>
              <a:off x="3391820" y="4262684"/>
              <a:ext cx="212538" cy="2719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사진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217" name="TextBox 216"/>
            <p:cNvSpPr txBox="1"/>
            <p:nvPr/>
          </p:nvSpPr>
          <p:spPr>
            <a:xfrm>
              <a:off x="3604358" y="4211988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시설명</a:t>
              </a:r>
            </a:p>
          </p:txBody>
        </p:sp>
        <p:sp>
          <p:nvSpPr>
            <p:cNvPr id="218" name="TextBox 217"/>
            <p:cNvSpPr txBox="1"/>
            <p:nvPr/>
          </p:nvSpPr>
          <p:spPr>
            <a:xfrm>
              <a:off x="3610717" y="4320617"/>
              <a:ext cx="5357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smtClean="0"/>
                <a:t>리뷰</a:t>
              </a:r>
              <a:r>
                <a:rPr lang="en-US" altLang="ko-KR" sz="400" smtClean="0"/>
                <a:t>            </a:t>
              </a:r>
              <a:r>
                <a:rPr lang="ko-KR" altLang="en-US" sz="400" smtClean="0"/>
                <a:t>대상</a:t>
              </a:r>
              <a:endParaRPr lang="en-US" altLang="ko-KR" sz="400" smtClean="0"/>
            </a:p>
            <a:p>
              <a:r>
                <a:rPr lang="ko-KR" altLang="en-US" sz="400" smtClean="0"/>
                <a:t>경기도 성남시</a:t>
              </a:r>
              <a:endParaRPr lang="en-US" altLang="ko-KR" sz="400" smtClean="0"/>
            </a:p>
            <a:p>
              <a:r>
                <a:rPr lang="ko-KR" altLang="en-US" sz="400" smtClean="0"/>
                <a:t>핵심구분</a:t>
              </a:r>
              <a:endParaRPr lang="en-US" altLang="ko-KR" sz="400" smtClean="0"/>
            </a:p>
          </p:txBody>
        </p:sp>
        <p:sp>
          <p:nvSpPr>
            <p:cNvPr id="219" name="타원 218"/>
            <p:cNvSpPr/>
            <p:nvPr/>
          </p:nvSpPr>
          <p:spPr>
            <a:xfrm>
              <a:off x="3794788" y="3494693"/>
              <a:ext cx="218709" cy="19576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내동네</a:t>
              </a:r>
            </a:p>
          </p:txBody>
        </p:sp>
        <p:sp>
          <p:nvSpPr>
            <p:cNvPr id="221" name="타원 220"/>
            <p:cNvSpPr/>
            <p:nvPr/>
          </p:nvSpPr>
          <p:spPr>
            <a:xfrm>
              <a:off x="3794788" y="3710648"/>
              <a:ext cx="218709" cy="19576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☼</a:t>
              </a:r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5668936" y="3123546"/>
            <a:ext cx="925991" cy="1479511"/>
            <a:chOff x="5684250" y="3104444"/>
            <a:chExt cx="925991" cy="1479511"/>
          </a:xfrm>
        </p:grpSpPr>
        <p:sp>
          <p:nvSpPr>
            <p:cNvPr id="222" name="직사각형 221"/>
            <p:cNvSpPr/>
            <p:nvPr/>
          </p:nvSpPr>
          <p:spPr>
            <a:xfrm>
              <a:off x="5684250" y="3271927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23" name="직사각형 222"/>
            <p:cNvSpPr/>
            <p:nvPr/>
          </p:nvSpPr>
          <p:spPr>
            <a:xfrm>
              <a:off x="5684250" y="3104444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지도</a:t>
              </a:r>
              <a:r>
                <a:rPr lang="en-US" altLang="ko-KR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+</a:t>
              </a: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다중시설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24" name="직사각형 223"/>
            <p:cNvSpPr/>
            <p:nvPr/>
          </p:nvSpPr>
          <p:spPr>
            <a:xfrm>
              <a:off x="5684250" y="3274843"/>
              <a:ext cx="919384" cy="15143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grpSp>
          <p:nvGrpSpPr>
            <p:cNvPr id="225" name="그룹 224"/>
            <p:cNvGrpSpPr/>
            <p:nvPr/>
          </p:nvGrpSpPr>
          <p:grpSpPr>
            <a:xfrm>
              <a:off x="5702009" y="3302291"/>
              <a:ext cx="126418" cy="94731"/>
              <a:chOff x="8534400" y="1252537"/>
              <a:chExt cx="309563" cy="285749"/>
            </a:xfrm>
            <a:solidFill>
              <a:schemeClr val="tx1"/>
            </a:solidFill>
          </p:grpSpPr>
          <p:sp>
            <p:nvSpPr>
              <p:cNvPr id="226" name="이등변 삼각형 225"/>
              <p:cNvSpPr/>
              <p:nvPr/>
            </p:nvSpPr>
            <p:spPr>
              <a:xfrm>
                <a:off x="8534400" y="1252537"/>
                <a:ext cx="309563" cy="15456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7" name="직사각형 226"/>
              <p:cNvSpPr/>
              <p:nvPr/>
            </p:nvSpPr>
            <p:spPr>
              <a:xfrm>
                <a:off x="8605224" y="1392818"/>
                <a:ext cx="167915" cy="1454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8658087" y="1457325"/>
                <a:ext cx="62188" cy="809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9" name="TextBox 228"/>
            <p:cNvSpPr txBox="1"/>
            <p:nvPr/>
          </p:nvSpPr>
          <p:spPr>
            <a:xfrm>
              <a:off x="5901509" y="3256852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응봉동</a:t>
              </a:r>
            </a:p>
          </p:txBody>
        </p:sp>
        <p:pic>
          <p:nvPicPr>
            <p:cNvPr id="230" name="그림 22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463620" y="3288144"/>
              <a:ext cx="117565" cy="117565"/>
            </a:xfrm>
            <a:prstGeom prst="rect">
              <a:avLst/>
            </a:prstGeom>
          </p:spPr>
        </p:pic>
        <p:pic>
          <p:nvPicPr>
            <p:cNvPr id="231" name="그림 23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9329" y="3299797"/>
              <a:ext cx="99031" cy="99031"/>
            </a:xfrm>
            <a:prstGeom prst="rect">
              <a:avLst/>
            </a:prstGeom>
          </p:spPr>
        </p:pic>
        <p:sp>
          <p:nvSpPr>
            <p:cNvPr id="232" name="직사각형 231"/>
            <p:cNvSpPr/>
            <p:nvPr/>
          </p:nvSpPr>
          <p:spPr>
            <a:xfrm>
              <a:off x="5692775" y="3413922"/>
              <a:ext cx="910859" cy="11591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지도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233" name="한쪽 모서리가 잘린 사각형 232"/>
            <p:cNvSpPr/>
            <p:nvPr/>
          </p:nvSpPr>
          <p:spPr>
            <a:xfrm>
              <a:off x="5690649" y="3426227"/>
              <a:ext cx="243109" cy="205522"/>
            </a:xfrm>
            <a:prstGeom prst="snip1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bg1"/>
                  </a:solidFill>
                </a:rPr>
                <a:t>요양원</a:t>
              </a:r>
              <a:endParaRPr lang="ko-KR" altLang="en-US" sz="400">
                <a:solidFill>
                  <a:schemeClr val="bg1"/>
                </a:solidFill>
              </a:endParaRPr>
            </a:p>
          </p:txBody>
        </p:sp>
        <p:sp>
          <p:nvSpPr>
            <p:cNvPr id="234" name="한쪽 모서리가 잘린 사각형 233"/>
            <p:cNvSpPr/>
            <p:nvPr/>
          </p:nvSpPr>
          <p:spPr>
            <a:xfrm>
              <a:off x="5690649" y="3633294"/>
              <a:ext cx="217709" cy="20552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주야간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235" name="한쪽 모서리가 잘린 사각형 234"/>
            <p:cNvSpPr/>
            <p:nvPr/>
          </p:nvSpPr>
          <p:spPr>
            <a:xfrm>
              <a:off x="5690649" y="3834011"/>
              <a:ext cx="217709" cy="20552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방문</a:t>
              </a:r>
              <a:endParaRPr lang="en-US" altLang="ko-KR" sz="40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요양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236" name="한쪽 모서리가 잘린 사각형 235"/>
            <p:cNvSpPr/>
            <p:nvPr/>
          </p:nvSpPr>
          <p:spPr>
            <a:xfrm>
              <a:off x="5690649" y="4041079"/>
              <a:ext cx="217709" cy="20552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간병인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241" name="타원 240"/>
            <p:cNvSpPr/>
            <p:nvPr/>
          </p:nvSpPr>
          <p:spPr>
            <a:xfrm>
              <a:off x="6354569" y="3482534"/>
              <a:ext cx="218709" cy="19576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내동네</a:t>
              </a:r>
            </a:p>
          </p:txBody>
        </p:sp>
        <p:sp>
          <p:nvSpPr>
            <p:cNvPr id="242" name="타원 241"/>
            <p:cNvSpPr/>
            <p:nvPr/>
          </p:nvSpPr>
          <p:spPr>
            <a:xfrm>
              <a:off x="6354569" y="3698489"/>
              <a:ext cx="218709" cy="19576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☼</a:t>
              </a:r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243" name="직사각형 242"/>
            <p:cNvSpPr/>
            <p:nvPr/>
          </p:nvSpPr>
          <p:spPr>
            <a:xfrm>
              <a:off x="5918364" y="3611564"/>
              <a:ext cx="683489" cy="65764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244" name="직사각형 243"/>
            <p:cNvSpPr/>
            <p:nvPr/>
          </p:nvSpPr>
          <p:spPr>
            <a:xfrm>
              <a:off x="5963678" y="3645693"/>
              <a:ext cx="609600" cy="234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▶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45" name="직사각형 244"/>
            <p:cNvSpPr/>
            <p:nvPr/>
          </p:nvSpPr>
          <p:spPr>
            <a:xfrm>
              <a:off x="6321576" y="3918016"/>
              <a:ext cx="258015" cy="855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상담요청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5899935" y="3890402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시설명</a:t>
              </a: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5918994" y="4011731"/>
              <a:ext cx="591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smtClean="0"/>
                <a:t>리뷰</a:t>
              </a:r>
              <a:r>
                <a:rPr lang="en-US" altLang="ko-KR" sz="400" smtClean="0"/>
                <a:t>                  </a:t>
              </a:r>
              <a:r>
                <a:rPr lang="ko-KR" altLang="en-US" sz="400" smtClean="0"/>
                <a:t>대상</a:t>
              </a:r>
              <a:endParaRPr lang="en-US" altLang="ko-KR" sz="400" smtClean="0"/>
            </a:p>
            <a:p>
              <a:r>
                <a:rPr lang="ko-KR" altLang="en-US" sz="400" smtClean="0"/>
                <a:t>경기도 성남시</a:t>
              </a:r>
              <a:endParaRPr lang="en-US" altLang="ko-KR" sz="400" smtClean="0"/>
            </a:p>
            <a:p>
              <a:r>
                <a:rPr lang="ko-KR" altLang="en-US" sz="400" smtClean="0"/>
                <a:t>핵심구분</a:t>
              </a:r>
              <a:endParaRPr lang="en-US" altLang="ko-KR" sz="400" smtClean="0"/>
            </a:p>
          </p:txBody>
        </p:sp>
        <p:sp>
          <p:nvSpPr>
            <p:cNvPr id="248" name="직사각형 247"/>
            <p:cNvSpPr/>
            <p:nvPr/>
          </p:nvSpPr>
          <p:spPr>
            <a:xfrm>
              <a:off x="5920092" y="4284400"/>
              <a:ext cx="683489" cy="280288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/>
            <p:cNvSpPr/>
            <p:nvPr/>
          </p:nvSpPr>
          <p:spPr>
            <a:xfrm>
              <a:off x="5965406" y="4318529"/>
              <a:ext cx="609600" cy="234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▶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253" name="모서리가 둥근 직사각형 252"/>
            <p:cNvSpPr/>
            <p:nvPr/>
          </p:nvSpPr>
          <p:spPr>
            <a:xfrm>
              <a:off x="5933072" y="3489931"/>
              <a:ext cx="646519" cy="99704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600" smtClean="0">
                  <a:solidFill>
                    <a:schemeClr val="tx1"/>
                  </a:solidFill>
                </a:rPr>
                <a:t>31</a:t>
              </a:r>
              <a:r>
                <a:rPr lang="ko-KR" altLang="en-US" sz="600" smtClean="0">
                  <a:solidFill>
                    <a:schemeClr val="tx1"/>
                  </a:solidFill>
                </a:rPr>
                <a:t>개 시설 보기 </a:t>
              </a:r>
              <a:r>
                <a:rPr lang="ko-KR" altLang="en-US" sz="60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▲</a:t>
              </a:r>
              <a:endParaRPr lang="ko-KR" altLang="en-US" sz="60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그룹 44"/>
          <p:cNvGrpSpPr/>
          <p:nvPr/>
        </p:nvGrpSpPr>
        <p:grpSpPr>
          <a:xfrm>
            <a:off x="1868247" y="3123546"/>
            <a:ext cx="925991" cy="1479511"/>
            <a:chOff x="1769391" y="3119519"/>
            <a:chExt cx="925991" cy="1479511"/>
          </a:xfrm>
        </p:grpSpPr>
        <p:sp>
          <p:nvSpPr>
            <p:cNvPr id="286" name="직사각형 285"/>
            <p:cNvSpPr/>
            <p:nvPr/>
          </p:nvSpPr>
          <p:spPr>
            <a:xfrm>
              <a:off x="1769391" y="3287002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87" name="직사각형 286"/>
            <p:cNvSpPr/>
            <p:nvPr/>
          </p:nvSpPr>
          <p:spPr>
            <a:xfrm>
              <a:off x="1769391" y="3119519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지도</a:t>
              </a:r>
              <a:r>
                <a:rPr lang="en-US" altLang="ko-KR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+1</a:t>
              </a: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시설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88" name="직사각형 287"/>
            <p:cNvSpPr/>
            <p:nvPr/>
          </p:nvSpPr>
          <p:spPr>
            <a:xfrm>
              <a:off x="1769391" y="3289918"/>
              <a:ext cx="919384" cy="15143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grpSp>
          <p:nvGrpSpPr>
            <p:cNvPr id="289" name="그룹 288"/>
            <p:cNvGrpSpPr/>
            <p:nvPr/>
          </p:nvGrpSpPr>
          <p:grpSpPr>
            <a:xfrm>
              <a:off x="1787150" y="3317366"/>
              <a:ext cx="126418" cy="94731"/>
              <a:chOff x="8534400" y="1252537"/>
              <a:chExt cx="309563" cy="285749"/>
            </a:xfrm>
            <a:solidFill>
              <a:schemeClr val="tx1"/>
            </a:solidFill>
          </p:grpSpPr>
          <p:sp>
            <p:nvSpPr>
              <p:cNvPr id="290" name="이등변 삼각형 289"/>
              <p:cNvSpPr/>
              <p:nvPr/>
            </p:nvSpPr>
            <p:spPr>
              <a:xfrm>
                <a:off x="8534400" y="1252537"/>
                <a:ext cx="309563" cy="15456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1" name="직사각형 290"/>
              <p:cNvSpPr/>
              <p:nvPr/>
            </p:nvSpPr>
            <p:spPr>
              <a:xfrm>
                <a:off x="8605224" y="1392818"/>
                <a:ext cx="167915" cy="1454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2" name="직사각형 291"/>
              <p:cNvSpPr/>
              <p:nvPr/>
            </p:nvSpPr>
            <p:spPr>
              <a:xfrm>
                <a:off x="8658087" y="1457325"/>
                <a:ext cx="62188" cy="809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93" name="TextBox 292"/>
            <p:cNvSpPr txBox="1"/>
            <p:nvPr/>
          </p:nvSpPr>
          <p:spPr>
            <a:xfrm>
              <a:off x="1986650" y="3271927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응봉동</a:t>
              </a:r>
            </a:p>
          </p:txBody>
        </p:sp>
        <p:pic>
          <p:nvPicPr>
            <p:cNvPr id="294" name="그림 29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48761" y="3303219"/>
              <a:ext cx="117565" cy="117565"/>
            </a:xfrm>
            <a:prstGeom prst="rect">
              <a:avLst/>
            </a:prstGeom>
          </p:spPr>
        </p:pic>
        <p:pic>
          <p:nvPicPr>
            <p:cNvPr id="295" name="그림 29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4470" y="3314872"/>
              <a:ext cx="99031" cy="99031"/>
            </a:xfrm>
            <a:prstGeom prst="rect">
              <a:avLst/>
            </a:prstGeom>
          </p:spPr>
        </p:pic>
        <p:sp>
          <p:nvSpPr>
            <p:cNvPr id="296" name="직사각형 295"/>
            <p:cNvSpPr/>
            <p:nvPr/>
          </p:nvSpPr>
          <p:spPr>
            <a:xfrm>
              <a:off x="1774794" y="3428997"/>
              <a:ext cx="901624" cy="11536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지도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297" name="한쪽 모서리가 잘린 사각형 296"/>
            <p:cNvSpPr/>
            <p:nvPr/>
          </p:nvSpPr>
          <p:spPr>
            <a:xfrm>
              <a:off x="1775790" y="3441302"/>
              <a:ext cx="243109" cy="205522"/>
            </a:xfrm>
            <a:prstGeom prst="snip1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bg1"/>
                  </a:solidFill>
                </a:rPr>
                <a:t>요양원</a:t>
              </a:r>
              <a:endParaRPr lang="ko-KR" altLang="en-US" sz="400">
                <a:solidFill>
                  <a:schemeClr val="bg1"/>
                </a:solidFill>
              </a:endParaRPr>
            </a:p>
          </p:txBody>
        </p:sp>
        <p:sp>
          <p:nvSpPr>
            <p:cNvPr id="298" name="한쪽 모서리가 잘린 사각형 297"/>
            <p:cNvSpPr/>
            <p:nvPr/>
          </p:nvSpPr>
          <p:spPr>
            <a:xfrm>
              <a:off x="1775790" y="3648369"/>
              <a:ext cx="217709" cy="20552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주야간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299" name="한쪽 모서리가 잘린 사각형 298"/>
            <p:cNvSpPr/>
            <p:nvPr/>
          </p:nvSpPr>
          <p:spPr>
            <a:xfrm>
              <a:off x="1775790" y="3849086"/>
              <a:ext cx="217709" cy="20552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방문</a:t>
              </a:r>
              <a:endParaRPr lang="en-US" altLang="ko-KR" sz="40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요양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300" name="한쪽 모서리가 잘린 사각형 299"/>
            <p:cNvSpPr/>
            <p:nvPr/>
          </p:nvSpPr>
          <p:spPr>
            <a:xfrm>
              <a:off x="1775790" y="4056154"/>
              <a:ext cx="217709" cy="20552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간병인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305" name="타원 304"/>
            <p:cNvSpPr/>
            <p:nvPr/>
          </p:nvSpPr>
          <p:spPr>
            <a:xfrm>
              <a:off x="2439710" y="3497609"/>
              <a:ext cx="218709" cy="19576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내동네</a:t>
              </a:r>
            </a:p>
          </p:txBody>
        </p:sp>
        <p:sp>
          <p:nvSpPr>
            <p:cNvPr id="306" name="타원 305"/>
            <p:cNvSpPr/>
            <p:nvPr/>
          </p:nvSpPr>
          <p:spPr>
            <a:xfrm>
              <a:off x="2439710" y="3713564"/>
              <a:ext cx="218709" cy="19576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☼</a:t>
              </a:r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307" name="타원 306"/>
            <p:cNvSpPr/>
            <p:nvPr/>
          </p:nvSpPr>
          <p:spPr>
            <a:xfrm>
              <a:off x="2092965" y="4170185"/>
              <a:ext cx="226144" cy="2388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smtClean="0">
                  <a:solidFill>
                    <a:schemeClr val="tx1"/>
                  </a:solidFill>
                </a:rPr>
                <a:t>12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308" name="타원 307"/>
            <p:cNvSpPr/>
            <p:nvPr/>
          </p:nvSpPr>
          <p:spPr>
            <a:xfrm>
              <a:off x="2420169" y="4315079"/>
              <a:ext cx="226144" cy="23882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smtClean="0">
                  <a:solidFill>
                    <a:schemeClr val="tx1"/>
                  </a:solidFill>
                </a:rPr>
                <a:t>2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4387325" y="3123546"/>
            <a:ext cx="983453" cy="1479511"/>
            <a:chOff x="4330428" y="3123546"/>
            <a:chExt cx="983453" cy="1479511"/>
          </a:xfrm>
        </p:grpSpPr>
        <p:sp>
          <p:nvSpPr>
            <p:cNvPr id="309" name="직사각형 308"/>
            <p:cNvSpPr/>
            <p:nvPr/>
          </p:nvSpPr>
          <p:spPr>
            <a:xfrm>
              <a:off x="4330428" y="3291029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10" name="직사각형 309"/>
            <p:cNvSpPr/>
            <p:nvPr/>
          </p:nvSpPr>
          <p:spPr>
            <a:xfrm>
              <a:off x="4330428" y="3123546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지도</a:t>
              </a:r>
              <a:r>
                <a:rPr lang="en-US" altLang="ko-KR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+1</a:t>
              </a: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시설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11" name="직사각형 310"/>
            <p:cNvSpPr/>
            <p:nvPr/>
          </p:nvSpPr>
          <p:spPr>
            <a:xfrm>
              <a:off x="4330428" y="3293945"/>
              <a:ext cx="919384" cy="15143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grpSp>
          <p:nvGrpSpPr>
            <p:cNvPr id="312" name="그룹 311"/>
            <p:cNvGrpSpPr/>
            <p:nvPr/>
          </p:nvGrpSpPr>
          <p:grpSpPr>
            <a:xfrm>
              <a:off x="4348187" y="3321393"/>
              <a:ext cx="126418" cy="94731"/>
              <a:chOff x="8534400" y="1252537"/>
              <a:chExt cx="309563" cy="285749"/>
            </a:xfrm>
            <a:solidFill>
              <a:schemeClr val="tx1"/>
            </a:solidFill>
          </p:grpSpPr>
          <p:sp>
            <p:nvSpPr>
              <p:cNvPr id="313" name="이등변 삼각형 312"/>
              <p:cNvSpPr/>
              <p:nvPr/>
            </p:nvSpPr>
            <p:spPr>
              <a:xfrm>
                <a:off x="8534400" y="1252537"/>
                <a:ext cx="309563" cy="15456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4" name="직사각형 313"/>
              <p:cNvSpPr/>
              <p:nvPr/>
            </p:nvSpPr>
            <p:spPr>
              <a:xfrm>
                <a:off x="8605224" y="1392818"/>
                <a:ext cx="167915" cy="1454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5" name="직사각형 314"/>
              <p:cNvSpPr/>
              <p:nvPr/>
            </p:nvSpPr>
            <p:spPr>
              <a:xfrm>
                <a:off x="8658087" y="1457325"/>
                <a:ext cx="62188" cy="809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16" name="TextBox 315"/>
            <p:cNvSpPr txBox="1"/>
            <p:nvPr/>
          </p:nvSpPr>
          <p:spPr>
            <a:xfrm>
              <a:off x="4547687" y="3275954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응봉동</a:t>
              </a:r>
            </a:p>
          </p:txBody>
        </p:sp>
        <p:pic>
          <p:nvPicPr>
            <p:cNvPr id="317" name="그림 31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109798" y="3307246"/>
              <a:ext cx="117565" cy="117565"/>
            </a:xfrm>
            <a:prstGeom prst="rect">
              <a:avLst/>
            </a:prstGeom>
          </p:spPr>
        </p:pic>
        <p:pic>
          <p:nvPicPr>
            <p:cNvPr id="318" name="그림 3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85507" y="3318899"/>
              <a:ext cx="99031" cy="99031"/>
            </a:xfrm>
            <a:prstGeom prst="rect">
              <a:avLst/>
            </a:prstGeom>
          </p:spPr>
        </p:pic>
        <p:sp>
          <p:nvSpPr>
            <p:cNvPr id="319" name="직사각형 318"/>
            <p:cNvSpPr/>
            <p:nvPr/>
          </p:nvSpPr>
          <p:spPr>
            <a:xfrm>
              <a:off x="4339005" y="3445381"/>
              <a:ext cx="904507" cy="11536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지도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320" name="한쪽 모서리가 잘린 사각형 319"/>
            <p:cNvSpPr/>
            <p:nvPr/>
          </p:nvSpPr>
          <p:spPr>
            <a:xfrm>
              <a:off x="4336827" y="3445329"/>
              <a:ext cx="243109" cy="205522"/>
            </a:xfrm>
            <a:prstGeom prst="snip1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bg1"/>
                  </a:solidFill>
                </a:rPr>
                <a:t>요양원</a:t>
              </a:r>
              <a:endParaRPr lang="ko-KR" altLang="en-US" sz="400">
                <a:solidFill>
                  <a:schemeClr val="bg1"/>
                </a:solidFill>
              </a:endParaRPr>
            </a:p>
          </p:txBody>
        </p:sp>
        <p:sp>
          <p:nvSpPr>
            <p:cNvPr id="321" name="한쪽 모서리가 잘린 사각형 320"/>
            <p:cNvSpPr/>
            <p:nvPr/>
          </p:nvSpPr>
          <p:spPr>
            <a:xfrm>
              <a:off x="4336827" y="3652396"/>
              <a:ext cx="217709" cy="20552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주야간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322" name="한쪽 모서리가 잘린 사각형 321"/>
            <p:cNvSpPr/>
            <p:nvPr/>
          </p:nvSpPr>
          <p:spPr>
            <a:xfrm>
              <a:off x="4336827" y="3853113"/>
              <a:ext cx="217709" cy="20552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방문</a:t>
              </a:r>
              <a:endParaRPr lang="en-US" altLang="ko-KR" sz="40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요양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323" name="한쪽 모서리가 잘린 사각형 322"/>
            <p:cNvSpPr/>
            <p:nvPr/>
          </p:nvSpPr>
          <p:spPr>
            <a:xfrm>
              <a:off x="4336827" y="4060181"/>
              <a:ext cx="217709" cy="20552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간병인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324" name="타원 323"/>
            <p:cNvSpPr/>
            <p:nvPr/>
          </p:nvSpPr>
          <p:spPr>
            <a:xfrm>
              <a:off x="5000747" y="3501636"/>
              <a:ext cx="218709" cy="19576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내동네</a:t>
              </a:r>
            </a:p>
          </p:txBody>
        </p:sp>
        <p:sp>
          <p:nvSpPr>
            <p:cNvPr id="325" name="타원 324"/>
            <p:cNvSpPr/>
            <p:nvPr/>
          </p:nvSpPr>
          <p:spPr>
            <a:xfrm>
              <a:off x="5000747" y="3717591"/>
              <a:ext cx="218709" cy="195764"/>
            </a:xfrm>
            <a:prstGeom prst="ellipse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☼</a:t>
              </a:r>
              <a:endParaRPr lang="ko-KR" altLang="en-US" sz="1000" smtClean="0">
                <a:solidFill>
                  <a:schemeClr val="tx1"/>
                </a:solidFill>
              </a:endParaRPr>
            </a:p>
          </p:txBody>
        </p:sp>
        <p:sp>
          <p:nvSpPr>
            <p:cNvPr id="328" name="TextBox 327"/>
            <p:cNvSpPr txBox="1"/>
            <p:nvPr/>
          </p:nvSpPr>
          <p:spPr>
            <a:xfrm>
              <a:off x="4752461" y="4051692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>
                  <a:latin typeface="Arial" panose="020B0604020202020204" pitchFamily="34" charset="0"/>
                  <a:cs typeface="Arial" panose="020B0604020202020204" pitchFamily="34" charset="0"/>
                </a:rPr>
                <a:t>▲</a:t>
              </a:r>
              <a:endParaRPr lang="ko-KR" altLang="en-US" sz="1000" smtClean="0"/>
            </a:p>
          </p:txBody>
        </p:sp>
        <p:sp>
          <p:nvSpPr>
            <p:cNvPr id="329" name="TextBox 328"/>
            <p:cNvSpPr txBox="1"/>
            <p:nvPr/>
          </p:nvSpPr>
          <p:spPr>
            <a:xfrm>
              <a:off x="5000975" y="4165619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>
                  <a:latin typeface="Arial" panose="020B0604020202020204" pitchFamily="34" charset="0"/>
                  <a:cs typeface="Arial" panose="020B0604020202020204" pitchFamily="34" charset="0"/>
                </a:rPr>
                <a:t>◈</a:t>
              </a:r>
              <a:endParaRPr lang="ko-KR" altLang="en-US" sz="1000" smtClean="0"/>
            </a:p>
          </p:txBody>
        </p:sp>
        <p:sp>
          <p:nvSpPr>
            <p:cNvPr id="330" name="TextBox 329"/>
            <p:cNvSpPr txBox="1"/>
            <p:nvPr/>
          </p:nvSpPr>
          <p:spPr>
            <a:xfrm>
              <a:off x="4611999" y="3652396"/>
              <a:ext cx="31290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smtClean="0">
                  <a:latin typeface="Arial" panose="020B0604020202020204" pitchFamily="34" charset="0"/>
                  <a:cs typeface="Arial" panose="020B0604020202020204" pitchFamily="34" charset="0"/>
                </a:rPr>
                <a:t>♠</a:t>
              </a:r>
              <a:endParaRPr lang="ko-KR" altLang="en-US" sz="1000" smtClean="0"/>
            </a:p>
          </p:txBody>
        </p:sp>
      </p:grpSp>
      <p:grpSp>
        <p:nvGrpSpPr>
          <p:cNvPr id="351" name="그룹 350"/>
          <p:cNvGrpSpPr/>
          <p:nvPr/>
        </p:nvGrpSpPr>
        <p:grpSpPr>
          <a:xfrm>
            <a:off x="14672211" y="849334"/>
            <a:ext cx="925991" cy="1479511"/>
            <a:chOff x="13288251" y="849334"/>
            <a:chExt cx="925991" cy="1479511"/>
          </a:xfrm>
        </p:grpSpPr>
        <p:sp>
          <p:nvSpPr>
            <p:cNvPr id="185" name="직사각형 184"/>
            <p:cNvSpPr/>
            <p:nvPr/>
          </p:nvSpPr>
          <p:spPr>
            <a:xfrm>
              <a:off x="13288251" y="1016817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86" name="직사각형 185"/>
            <p:cNvSpPr/>
            <p:nvPr/>
          </p:nvSpPr>
          <p:spPr>
            <a:xfrm>
              <a:off x="13288251" y="849334"/>
              <a:ext cx="925991" cy="167483"/>
            </a:xfrm>
            <a:prstGeom prst="rect">
              <a:avLst/>
            </a:prstGeom>
            <a:solidFill>
              <a:schemeClr val="accent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en-US" altLang="ko-KR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QR </a:t>
              </a: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코드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91" name="그림 190" descr="&lt;strong&gt;QR&lt;/strong&gt; Codes in education – seek, share, scan | Scarfe Digital Sandbox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1458" y="1495264"/>
              <a:ext cx="619576" cy="571917"/>
            </a:xfrm>
            <a:prstGeom prst="rect">
              <a:avLst/>
            </a:prstGeom>
          </p:spPr>
        </p:pic>
        <p:sp>
          <p:nvSpPr>
            <p:cNvPr id="192" name="직사각형 191"/>
            <p:cNvSpPr/>
            <p:nvPr/>
          </p:nvSpPr>
          <p:spPr>
            <a:xfrm>
              <a:off x="13383905" y="1101761"/>
              <a:ext cx="665412" cy="3592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상품 내용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350" name="직사각형 349"/>
            <p:cNvSpPr/>
            <p:nvPr/>
          </p:nvSpPr>
          <p:spPr>
            <a:xfrm>
              <a:off x="13392030" y="2070182"/>
              <a:ext cx="665412" cy="20698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선물하기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357" name="그룹 356"/>
          <p:cNvGrpSpPr/>
          <p:nvPr/>
        </p:nvGrpSpPr>
        <p:grpSpPr>
          <a:xfrm>
            <a:off x="12108988" y="847086"/>
            <a:ext cx="925991" cy="1479511"/>
            <a:chOff x="10745497" y="847086"/>
            <a:chExt cx="925991" cy="1479511"/>
          </a:xfrm>
        </p:grpSpPr>
        <p:sp>
          <p:nvSpPr>
            <p:cNvPr id="109" name="직사각형 108"/>
            <p:cNvSpPr/>
            <p:nvPr/>
          </p:nvSpPr>
          <p:spPr>
            <a:xfrm>
              <a:off x="10745497" y="1014569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0" name="직사각형 109"/>
            <p:cNvSpPr/>
            <p:nvPr/>
          </p:nvSpPr>
          <p:spPr>
            <a:xfrm>
              <a:off x="10745497" y="847086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요양인정평가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10912851" y="2041254"/>
              <a:ext cx="591283" cy="12243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☜뒤로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10962271" y="1028031"/>
              <a:ext cx="49244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신체기능</a:t>
              </a:r>
            </a:p>
          </p:txBody>
        </p:sp>
        <p:sp>
          <p:nvSpPr>
            <p:cNvPr id="116" name="직사각형 115"/>
            <p:cNvSpPr/>
            <p:nvPr/>
          </p:nvSpPr>
          <p:spPr>
            <a:xfrm>
              <a:off x="10802093" y="1243475"/>
              <a:ext cx="812799" cy="836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17" name="직사각형 116"/>
            <p:cNvSpPr/>
            <p:nvPr/>
          </p:nvSpPr>
          <p:spPr>
            <a:xfrm>
              <a:off x="10991844" y="1236205"/>
              <a:ext cx="433296" cy="8996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/>
            <p:cNvSpPr/>
            <p:nvPr/>
          </p:nvSpPr>
          <p:spPr>
            <a:xfrm>
              <a:off x="10877879" y="1571529"/>
              <a:ext cx="661227" cy="123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선택</a:t>
              </a:r>
              <a:r>
                <a:rPr lang="en-US" altLang="ko-KR" sz="800" smtClean="0">
                  <a:solidFill>
                    <a:schemeClr val="tx1"/>
                  </a:solidFill>
                </a:rPr>
                <a:t>1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355" name="TextBox 354"/>
            <p:cNvSpPr txBox="1"/>
            <p:nvPr/>
          </p:nvSpPr>
          <p:spPr>
            <a:xfrm>
              <a:off x="10885327" y="1351919"/>
              <a:ext cx="6463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질문질문질문</a:t>
              </a:r>
            </a:p>
          </p:txBody>
        </p:sp>
        <p:sp>
          <p:nvSpPr>
            <p:cNvPr id="356" name="직사각형 355"/>
            <p:cNvSpPr/>
            <p:nvPr/>
          </p:nvSpPr>
          <p:spPr>
            <a:xfrm>
              <a:off x="10877879" y="1781079"/>
              <a:ext cx="661227" cy="123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선택</a:t>
              </a:r>
              <a:r>
                <a:rPr lang="en-US" altLang="ko-KR" sz="800">
                  <a:solidFill>
                    <a:schemeClr val="tx1"/>
                  </a:solidFill>
                </a:rPr>
                <a:t>2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387325" y="5048373"/>
            <a:ext cx="925991" cy="1479511"/>
            <a:chOff x="4457750" y="5030875"/>
            <a:chExt cx="925991" cy="1479511"/>
          </a:xfrm>
        </p:grpSpPr>
        <p:sp>
          <p:nvSpPr>
            <p:cNvPr id="331" name="직사각형 330"/>
            <p:cNvSpPr/>
            <p:nvPr/>
          </p:nvSpPr>
          <p:spPr>
            <a:xfrm>
              <a:off x="4457750" y="5198358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32" name="직사각형 331"/>
            <p:cNvSpPr/>
            <p:nvPr/>
          </p:nvSpPr>
          <p:spPr>
            <a:xfrm>
              <a:off x="4457750" y="5030875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전화상담요청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52" name="직사각형 351"/>
            <p:cNvSpPr/>
            <p:nvPr/>
          </p:nvSpPr>
          <p:spPr>
            <a:xfrm>
              <a:off x="4565659" y="6291867"/>
              <a:ext cx="661227" cy="123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상담요청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353" name="TextBox 352"/>
            <p:cNvSpPr txBox="1"/>
            <p:nvPr/>
          </p:nvSpPr>
          <p:spPr>
            <a:xfrm>
              <a:off x="4468389" y="5431004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연락처</a:t>
              </a:r>
            </a:p>
          </p:txBody>
        </p:sp>
        <p:sp>
          <p:nvSpPr>
            <p:cNvPr id="354" name="TextBox 353"/>
            <p:cNvSpPr txBox="1"/>
            <p:nvPr/>
          </p:nvSpPr>
          <p:spPr>
            <a:xfrm>
              <a:off x="4505989" y="5608171"/>
              <a:ext cx="813043" cy="16018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algn="ctr">
                <a:defRPr sz="800"/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>
                  <a:solidFill>
                    <a:schemeClr val="tx1"/>
                  </a:solidFill>
                </a:rPr>
                <a:t>010-1111-2222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8" name="TextBox 357"/>
            <p:cNvSpPr txBox="1"/>
            <p:nvPr/>
          </p:nvSpPr>
          <p:spPr>
            <a:xfrm>
              <a:off x="4696993" y="5209025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시설명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5668936" y="5048373"/>
            <a:ext cx="925991" cy="1479511"/>
            <a:chOff x="5660614" y="5030875"/>
            <a:chExt cx="925991" cy="1479511"/>
          </a:xfrm>
        </p:grpSpPr>
        <p:sp>
          <p:nvSpPr>
            <p:cNvPr id="366" name="직사각형 365"/>
            <p:cNvSpPr/>
            <p:nvPr/>
          </p:nvSpPr>
          <p:spPr>
            <a:xfrm>
              <a:off x="5660614" y="5198358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67" name="직사각형 366"/>
            <p:cNvSpPr/>
            <p:nvPr/>
          </p:nvSpPr>
          <p:spPr>
            <a:xfrm>
              <a:off x="5660614" y="5030875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전화상담요청완료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68" name="직사각형 367"/>
            <p:cNvSpPr/>
            <p:nvPr/>
          </p:nvSpPr>
          <p:spPr>
            <a:xfrm>
              <a:off x="5768523" y="6291867"/>
              <a:ext cx="661227" cy="123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완료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371" name="TextBox 370"/>
            <p:cNvSpPr txBox="1"/>
            <p:nvPr/>
          </p:nvSpPr>
          <p:spPr>
            <a:xfrm>
              <a:off x="5755077" y="552906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요청완료</a:t>
              </a:r>
              <a:r>
                <a:rPr lang="en-US" altLang="ko-KR" sz="600" smtClean="0"/>
                <a:t>.</a:t>
              </a:r>
            </a:p>
            <a:p>
              <a:r>
                <a:rPr lang="ko-KR" altLang="en-US" sz="600" smtClean="0"/>
                <a:t>곧 전화 드릴꺼다</a:t>
              </a:r>
              <a:r>
                <a:rPr lang="en-US" altLang="ko-KR" sz="600" smtClean="0"/>
                <a:t>.</a:t>
              </a:r>
              <a:endParaRPr lang="ko-KR" altLang="en-US" sz="600" smtClean="0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9545766" y="814389"/>
            <a:ext cx="925991" cy="1479511"/>
            <a:chOff x="9466798" y="814389"/>
            <a:chExt cx="925991" cy="1479511"/>
          </a:xfrm>
        </p:grpSpPr>
        <p:sp>
          <p:nvSpPr>
            <p:cNvPr id="373" name="직사각형 372"/>
            <p:cNvSpPr/>
            <p:nvPr/>
          </p:nvSpPr>
          <p:spPr>
            <a:xfrm>
              <a:off x="9466798" y="981872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74" name="직사각형 373"/>
            <p:cNvSpPr/>
            <p:nvPr/>
          </p:nvSpPr>
          <p:spPr>
            <a:xfrm>
              <a:off x="9466798" y="814389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요양정보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75" name="TextBox 374"/>
            <p:cNvSpPr txBox="1"/>
            <p:nvPr/>
          </p:nvSpPr>
          <p:spPr>
            <a:xfrm>
              <a:off x="9586003" y="1056748"/>
              <a:ext cx="64633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요양인정번호</a:t>
              </a:r>
            </a:p>
          </p:txBody>
        </p:sp>
        <p:sp>
          <p:nvSpPr>
            <p:cNvPr id="384" name="TextBox 383"/>
            <p:cNvSpPr txBox="1"/>
            <p:nvPr/>
          </p:nvSpPr>
          <p:spPr>
            <a:xfrm>
              <a:off x="9511421" y="1368089"/>
              <a:ext cx="813043" cy="160187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ru-RU"/>
              </a:defPPr>
              <a:lvl1pPr algn="ctr">
                <a:defRPr sz="800"/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r>
                <a:rPr lang="en-US" altLang="ko-KR" smtClean="0">
                  <a:solidFill>
                    <a:schemeClr val="tx1"/>
                  </a:solidFill>
                </a:rPr>
                <a:t>L1234567801</a:t>
              </a:r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85" name="직사각형 384"/>
            <p:cNvSpPr/>
            <p:nvPr/>
          </p:nvSpPr>
          <p:spPr>
            <a:xfrm>
              <a:off x="9578554" y="1912924"/>
              <a:ext cx="661227" cy="123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등록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3105714" y="5048373"/>
            <a:ext cx="925991" cy="1479511"/>
            <a:chOff x="3085244" y="5033882"/>
            <a:chExt cx="925991" cy="1479511"/>
          </a:xfrm>
        </p:grpSpPr>
        <p:sp>
          <p:nvSpPr>
            <p:cNvPr id="359" name="직사각형 358"/>
            <p:cNvSpPr/>
            <p:nvPr/>
          </p:nvSpPr>
          <p:spPr>
            <a:xfrm>
              <a:off x="3085244" y="5201365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60" name="직사각형 359"/>
            <p:cNvSpPr/>
            <p:nvPr/>
          </p:nvSpPr>
          <p:spPr>
            <a:xfrm>
              <a:off x="3085244" y="5033882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상담요청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61" name="직사각형 360"/>
            <p:cNvSpPr/>
            <p:nvPr/>
          </p:nvSpPr>
          <p:spPr>
            <a:xfrm>
              <a:off x="3211902" y="5558437"/>
              <a:ext cx="661227" cy="1965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채팅상담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365" name="직사각형 364"/>
            <p:cNvSpPr/>
            <p:nvPr/>
          </p:nvSpPr>
          <p:spPr>
            <a:xfrm>
              <a:off x="3200462" y="5999583"/>
              <a:ext cx="661227" cy="1965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전화상담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386" name="TextBox 385"/>
            <p:cNvSpPr txBox="1"/>
            <p:nvPr/>
          </p:nvSpPr>
          <p:spPr>
            <a:xfrm>
              <a:off x="3187399" y="5259987"/>
              <a:ext cx="75854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원하는 방법 선택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6978179" y="5048373"/>
            <a:ext cx="925991" cy="1479511"/>
            <a:chOff x="6953965" y="5048373"/>
            <a:chExt cx="925991" cy="1479511"/>
          </a:xfrm>
        </p:grpSpPr>
        <p:sp>
          <p:nvSpPr>
            <p:cNvPr id="387" name="직사각형 386"/>
            <p:cNvSpPr/>
            <p:nvPr/>
          </p:nvSpPr>
          <p:spPr>
            <a:xfrm>
              <a:off x="6953965" y="5215856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88" name="직사각형 387"/>
            <p:cNvSpPr/>
            <p:nvPr/>
          </p:nvSpPr>
          <p:spPr>
            <a:xfrm>
              <a:off x="6953965" y="5048373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전화상담요청완료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91" name="직사각형 390"/>
            <p:cNvSpPr/>
            <p:nvPr/>
          </p:nvSpPr>
          <p:spPr>
            <a:xfrm>
              <a:off x="6962352" y="6329221"/>
              <a:ext cx="917603" cy="184171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392" name="직사각형 391"/>
            <p:cNvSpPr/>
            <p:nvPr/>
          </p:nvSpPr>
          <p:spPr>
            <a:xfrm>
              <a:off x="7707117" y="6341134"/>
              <a:ext cx="145992" cy="1551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▶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393" name="모서리가 둥근 직사각형 392"/>
            <p:cNvSpPr/>
            <p:nvPr/>
          </p:nvSpPr>
          <p:spPr>
            <a:xfrm>
              <a:off x="6986500" y="5244918"/>
              <a:ext cx="623637" cy="192079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6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시설에 대해서 알고 싶어요</a:t>
              </a:r>
              <a:r>
                <a:rPr lang="en-US" altLang="ko-KR" sz="6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sz="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94" name="모서리가 둥근 직사각형 393"/>
            <p:cNvSpPr/>
            <p:nvPr/>
          </p:nvSpPr>
          <p:spPr>
            <a:xfrm>
              <a:off x="7202980" y="5474411"/>
              <a:ext cx="623637" cy="192079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ko-KR" altLang="en-US" sz="6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곧 연락 드리도록 하겠습니다</a:t>
              </a:r>
              <a:r>
                <a:rPr lang="en-US" altLang="ko-KR" sz="6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 </a:t>
              </a:r>
              <a:endParaRPr lang="ko-KR" altLang="en-US" sz="6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781981" y="5001492"/>
            <a:ext cx="1012257" cy="4304433"/>
            <a:chOff x="1683125" y="5001492"/>
            <a:chExt cx="1012257" cy="4304433"/>
          </a:xfrm>
        </p:grpSpPr>
        <p:sp>
          <p:nvSpPr>
            <p:cNvPr id="395" name="직사각형 394"/>
            <p:cNvSpPr/>
            <p:nvPr/>
          </p:nvSpPr>
          <p:spPr>
            <a:xfrm>
              <a:off x="1769391" y="5168974"/>
              <a:ext cx="925991" cy="41369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396" name="직사각형 395"/>
            <p:cNvSpPr/>
            <p:nvPr/>
          </p:nvSpPr>
          <p:spPr>
            <a:xfrm>
              <a:off x="1769391" y="5001492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시설세부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02" name="TextBox 401"/>
            <p:cNvSpPr txBox="1"/>
            <p:nvPr/>
          </p:nvSpPr>
          <p:spPr>
            <a:xfrm>
              <a:off x="1954900" y="5153900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시설명</a:t>
              </a:r>
            </a:p>
          </p:txBody>
        </p:sp>
        <p:sp>
          <p:nvSpPr>
            <p:cNvPr id="414" name="TextBox 413"/>
            <p:cNvSpPr txBox="1"/>
            <p:nvPr/>
          </p:nvSpPr>
          <p:spPr>
            <a:xfrm>
              <a:off x="1683125" y="5139886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◀</a:t>
              </a:r>
            </a:p>
          </p:txBody>
        </p:sp>
        <p:sp>
          <p:nvSpPr>
            <p:cNvPr id="415" name="직사각형 414"/>
            <p:cNvSpPr/>
            <p:nvPr/>
          </p:nvSpPr>
          <p:spPr>
            <a:xfrm>
              <a:off x="2394493" y="5200908"/>
              <a:ext cx="258015" cy="855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상담요청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416" name="직사각형 415"/>
            <p:cNvSpPr/>
            <p:nvPr/>
          </p:nvSpPr>
          <p:spPr>
            <a:xfrm>
              <a:off x="1813868" y="5336651"/>
              <a:ext cx="832445" cy="234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▶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417" name="직사각형 416"/>
            <p:cNvSpPr/>
            <p:nvPr/>
          </p:nvSpPr>
          <p:spPr>
            <a:xfrm>
              <a:off x="1830310" y="5600311"/>
              <a:ext cx="226754" cy="156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smtClean="0">
                  <a:solidFill>
                    <a:schemeClr val="tx1"/>
                  </a:solidFill>
                </a:rPr>
                <a:t>사진</a:t>
              </a:r>
              <a:endParaRPr lang="ko-KR" altLang="en-US" sz="600">
                <a:solidFill>
                  <a:schemeClr val="tx1"/>
                </a:solidFill>
              </a:endParaRPr>
            </a:p>
          </p:txBody>
        </p:sp>
        <p:sp>
          <p:nvSpPr>
            <p:cNvPr id="418" name="직사각형 417"/>
            <p:cNvSpPr/>
            <p:nvPr/>
          </p:nvSpPr>
          <p:spPr>
            <a:xfrm>
              <a:off x="2130485" y="5600311"/>
              <a:ext cx="226754" cy="156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smtClean="0">
                  <a:solidFill>
                    <a:schemeClr val="tx1"/>
                  </a:solidFill>
                </a:rPr>
                <a:t>사진</a:t>
              </a:r>
              <a:endParaRPr lang="ko-KR" altLang="en-US" sz="600">
                <a:solidFill>
                  <a:schemeClr val="tx1"/>
                </a:solidFill>
              </a:endParaRPr>
            </a:p>
          </p:txBody>
        </p:sp>
        <p:sp>
          <p:nvSpPr>
            <p:cNvPr id="419" name="직사각형 418"/>
            <p:cNvSpPr/>
            <p:nvPr/>
          </p:nvSpPr>
          <p:spPr>
            <a:xfrm>
              <a:off x="2415420" y="5600311"/>
              <a:ext cx="226754" cy="156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smtClean="0">
                  <a:solidFill>
                    <a:schemeClr val="tx1"/>
                  </a:solidFill>
                </a:rPr>
                <a:t>사진</a:t>
              </a:r>
              <a:endParaRPr lang="ko-KR" altLang="en-US" sz="600">
                <a:solidFill>
                  <a:schemeClr val="tx1"/>
                </a:solidFill>
              </a:endParaRPr>
            </a:p>
          </p:txBody>
        </p:sp>
        <p:sp>
          <p:nvSpPr>
            <p:cNvPr id="421" name="TextBox 420"/>
            <p:cNvSpPr txBox="1"/>
            <p:nvPr/>
          </p:nvSpPr>
          <p:spPr>
            <a:xfrm>
              <a:off x="1791256" y="5773819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b="1" smtClean="0"/>
                <a:t>시설명</a:t>
              </a:r>
              <a:endParaRPr lang="en-US" altLang="ko-KR" sz="400" b="1" smtClean="0"/>
            </a:p>
            <a:p>
              <a:r>
                <a:rPr lang="ko-KR" altLang="en-US" sz="400" smtClean="0"/>
                <a:t>케치프레이즈</a:t>
              </a:r>
              <a:endParaRPr lang="en-US" altLang="ko-KR" sz="400" smtClean="0"/>
            </a:p>
            <a:p>
              <a:r>
                <a:rPr lang="ko-KR" altLang="en-US" sz="400" smtClean="0"/>
                <a:t>지역</a:t>
              </a:r>
            </a:p>
          </p:txBody>
        </p:sp>
        <p:sp>
          <p:nvSpPr>
            <p:cNvPr id="423" name="직사각형 422"/>
            <p:cNvSpPr/>
            <p:nvPr/>
          </p:nvSpPr>
          <p:spPr>
            <a:xfrm>
              <a:off x="1816073" y="6036616"/>
              <a:ext cx="834387" cy="3812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주요서비스요약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424" name="직사각형 423"/>
            <p:cNvSpPr/>
            <p:nvPr/>
          </p:nvSpPr>
          <p:spPr>
            <a:xfrm>
              <a:off x="1816073" y="6456181"/>
              <a:ext cx="834387" cy="2210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부가 기능</a:t>
              </a:r>
              <a:r>
                <a:rPr lang="en-US" altLang="ko-KR" sz="8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800" smtClean="0">
                  <a:solidFill>
                    <a:schemeClr val="tx1"/>
                  </a:solidFill>
                </a:rPr>
                <a:t>후기요약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425" name="직사각형 424"/>
            <p:cNvSpPr/>
            <p:nvPr/>
          </p:nvSpPr>
          <p:spPr>
            <a:xfrm>
              <a:off x="1778483" y="9156228"/>
              <a:ext cx="894867" cy="1206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상담요청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426" name="직사각형 425"/>
            <p:cNvSpPr/>
            <p:nvPr/>
          </p:nvSpPr>
          <p:spPr>
            <a:xfrm>
              <a:off x="1816452" y="6721607"/>
              <a:ext cx="834387" cy="865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시설 홍보 </a:t>
              </a:r>
              <a:r>
                <a:rPr lang="en-US" altLang="ko-KR" sz="800" smtClean="0">
                  <a:solidFill>
                    <a:schemeClr val="tx1"/>
                  </a:solidFill>
                </a:rPr>
                <a:t>(</a:t>
              </a:r>
              <a:r>
                <a:rPr lang="ko-KR" altLang="en-US" sz="80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8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800" smtClean="0">
                  <a:solidFill>
                    <a:schemeClr val="tx1"/>
                  </a:solidFill>
                </a:rPr>
                <a:t>동영상 위주</a:t>
              </a:r>
              <a:r>
                <a:rPr lang="en-US" altLang="ko-KR" sz="800" smtClean="0">
                  <a:solidFill>
                    <a:schemeClr val="tx1"/>
                  </a:solidFill>
                </a:rPr>
                <a:t>)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427" name="직사각형 426"/>
            <p:cNvSpPr/>
            <p:nvPr/>
          </p:nvSpPr>
          <p:spPr>
            <a:xfrm>
              <a:off x="1818121" y="7642313"/>
              <a:ext cx="834387" cy="3506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시설개요</a:t>
              </a:r>
              <a:r>
                <a:rPr lang="en-US" altLang="ko-KR" sz="800" smtClean="0">
                  <a:solidFill>
                    <a:schemeClr val="tx1"/>
                  </a:solidFill>
                </a:rPr>
                <a:t>, </a:t>
              </a:r>
            </a:p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이용안내</a:t>
              </a:r>
              <a:r>
                <a:rPr lang="en-US" altLang="ko-KR" sz="8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800" smtClean="0">
                  <a:solidFill>
                    <a:schemeClr val="tx1"/>
                  </a:solidFill>
                </a:rPr>
                <a:t>세부 정보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428" name="직사각형 427"/>
            <p:cNvSpPr/>
            <p:nvPr/>
          </p:nvSpPr>
          <p:spPr>
            <a:xfrm>
              <a:off x="1811926" y="8046767"/>
              <a:ext cx="834387" cy="3171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지도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429" name="직사각형 428"/>
            <p:cNvSpPr/>
            <p:nvPr/>
          </p:nvSpPr>
          <p:spPr>
            <a:xfrm>
              <a:off x="1804304" y="8413848"/>
              <a:ext cx="834387" cy="3171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비용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430" name="직사각형 429"/>
            <p:cNvSpPr/>
            <p:nvPr/>
          </p:nvSpPr>
          <p:spPr>
            <a:xfrm>
              <a:off x="1804304" y="8798476"/>
              <a:ext cx="834387" cy="3171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리뷰</a:t>
              </a:r>
              <a:r>
                <a:rPr lang="en-US" altLang="ko-KR" sz="800" smtClean="0">
                  <a:solidFill>
                    <a:schemeClr val="tx1"/>
                  </a:solidFill>
                </a:rPr>
                <a:t>/</a:t>
              </a:r>
              <a:r>
                <a:rPr lang="ko-KR" altLang="en-US" sz="800" smtClean="0">
                  <a:solidFill>
                    <a:schemeClr val="tx1"/>
                  </a:solidFill>
                </a:rPr>
                <a:t>후기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105714" y="6872190"/>
            <a:ext cx="925991" cy="1479511"/>
            <a:chOff x="3083026" y="6867745"/>
            <a:chExt cx="925991" cy="1479511"/>
          </a:xfrm>
        </p:grpSpPr>
        <p:sp>
          <p:nvSpPr>
            <p:cNvPr id="431" name="직사각형 430"/>
            <p:cNvSpPr/>
            <p:nvPr/>
          </p:nvSpPr>
          <p:spPr>
            <a:xfrm>
              <a:off x="3083026" y="7035228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32" name="직사각형 431"/>
            <p:cNvSpPr/>
            <p:nvPr/>
          </p:nvSpPr>
          <p:spPr>
            <a:xfrm>
              <a:off x="3083026" y="6867745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후기작성</a:t>
              </a:r>
              <a:r>
                <a:rPr lang="en-US" altLang="ko-KR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1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36" name="포인트가 5개인 별 435"/>
            <p:cNvSpPr/>
            <p:nvPr/>
          </p:nvSpPr>
          <p:spPr>
            <a:xfrm>
              <a:off x="3207146" y="7270148"/>
              <a:ext cx="130442" cy="142875"/>
            </a:xfrm>
            <a:prstGeom prst="star5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37" name="포인트가 5개인 별 436"/>
            <p:cNvSpPr/>
            <p:nvPr/>
          </p:nvSpPr>
          <p:spPr>
            <a:xfrm>
              <a:off x="3321446" y="7270148"/>
              <a:ext cx="130442" cy="142875"/>
            </a:xfrm>
            <a:prstGeom prst="star5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38" name="포인트가 5개인 별 437"/>
            <p:cNvSpPr/>
            <p:nvPr/>
          </p:nvSpPr>
          <p:spPr>
            <a:xfrm>
              <a:off x="3550046" y="7270148"/>
              <a:ext cx="130442" cy="142875"/>
            </a:xfrm>
            <a:prstGeom prst="star5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39" name="포인트가 5개인 별 438"/>
            <p:cNvSpPr/>
            <p:nvPr/>
          </p:nvSpPr>
          <p:spPr>
            <a:xfrm>
              <a:off x="3664346" y="7270148"/>
              <a:ext cx="130442" cy="142875"/>
            </a:xfrm>
            <a:prstGeom prst="star5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40" name="포인트가 5개인 별 439"/>
            <p:cNvSpPr/>
            <p:nvPr/>
          </p:nvSpPr>
          <p:spPr>
            <a:xfrm>
              <a:off x="3435746" y="7270148"/>
              <a:ext cx="130442" cy="142875"/>
            </a:xfrm>
            <a:prstGeom prst="star5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41" name="TextBox 440"/>
            <p:cNvSpPr txBox="1"/>
            <p:nvPr/>
          </p:nvSpPr>
          <p:spPr>
            <a:xfrm>
              <a:off x="3140844" y="7069928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시설</a:t>
              </a:r>
            </a:p>
          </p:txBody>
        </p:sp>
        <p:sp>
          <p:nvSpPr>
            <p:cNvPr id="442" name="포인트가 5개인 별 441"/>
            <p:cNvSpPr/>
            <p:nvPr/>
          </p:nvSpPr>
          <p:spPr>
            <a:xfrm>
              <a:off x="3207146" y="7675653"/>
              <a:ext cx="130442" cy="142875"/>
            </a:xfrm>
            <a:prstGeom prst="star5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43" name="포인트가 5개인 별 442"/>
            <p:cNvSpPr/>
            <p:nvPr/>
          </p:nvSpPr>
          <p:spPr>
            <a:xfrm>
              <a:off x="3321446" y="7675653"/>
              <a:ext cx="130442" cy="142875"/>
            </a:xfrm>
            <a:prstGeom prst="star5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44" name="포인트가 5개인 별 443"/>
            <p:cNvSpPr/>
            <p:nvPr/>
          </p:nvSpPr>
          <p:spPr>
            <a:xfrm>
              <a:off x="3550046" y="7675653"/>
              <a:ext cx="130442" cy="142875"/>
            </a:xfrm>
            <a:prstGeom prst="star5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45" name="포인트가 5개인 별 444"/>
            <p:cNvSpPr/>
            <p:nvPr/>
          </p:nvSpPr>
          <p:spPr>
            <a:xfrm>
              <a:off x="3664346" y="7675653"/>
              <a:ext cx="130442" cy="142875"/>
            </a:xfrm>
            <a:prstGeom prst="star5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46" name="포인트가 5개인 별 445"/>
            <p:cNvSpPr/>
            <p:nvPr/>
          </p:nvSpPr>
          <p:spPr>
            <a:xfrm>
              <a:off x="3435746" y="7675653"/>
              <a:ext cx="130442" cy="142875"/>
            </a:xfrm>
            <a:prstGeom prst="star5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47" name="TextBox 446"/>
            <p:cNvSpPr txBox="1"/>
            <p:nvPr/>
          </p:nvSpPr>
          <p:spPr>
            <a:xfrm>
              <a:off x="3140844" y="7475433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시설</a:t>
              </a:r>
            </a:p>
          </p:txBody>
        </p:sp>
        <p:sp>
          <p:nvSpPr>
            <p:cNvPr id="448" name="포인트가 5개인 별 447"/>
            <p:cNvSpPr/>
            <p:nvPr/>
          </p:nvSpPr>
          <p:spPr>
            <a:xfrm>
              <a:off x="3207146" y="8075396"/>
              <a:ext cx="130442" cy="142875"/>
            </a:xfrm>
            <a:prstGeom prst="star5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49" name="포인트가 5개인 별 448"/>
            <p:cNvSpPr/>
            <p:nvPr/>
          </p:nvSpPr>
          <p:spPr>
            <a:xfrm>
              <a:off x="3321446" y="8075396"/>
              <a:ext cx="130442" cy="142875"/>
            </a:xfrm>
            <a:prstGeom prst="star5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50" name="포인트가 5개인 별 449"/>
            <p:cNvSpPr/>
            <p:nvPr/>
          </p:nvSpPr>
          <p:spPr>
            <a:xfrm>
              <a:off x="3550046" y="8075396"/>
              <a:ext cx="130442" cy="142875"/>
            </a:xfrm>
            <a:prstGeom prst="star5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51" name="포인트가 5개인 별 450"/>
            <p:cNvSpPr/>
            <p:nvPr/>
          </p:nvSpPr>
          <p:spPr>
            <a:xfrm>
              <a:off x="3664346" y="8075396"/>
              <a:ext cx="130442" cy="142875"/>
            </a:xfrm>
            <a:prstGeom prst="star5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52" name="포인트가 5개인 별 451"/>
            <p:cNvSpPr/>
            <p:nvPr/>
          </p:nvSpPr>
          <p:spPr>
            <a:xfrm>
              <a:off x="3435746" y="8075396"/>
              <a:ext cx="130442" cy="142875"/>
            </a:xfrm>
            <a:prstGeom prst="star5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453" name="TextBox 452"/>
            <p:cNvSpPr txBox="1"/>
            <p:nvPr/>
          </p:nvSpPr>
          <p:spPr>
            <a:xfrm>
              <a:off x="3140844" y="7875176"/>
              <a:ext cx="33855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시설</a:t>
              </a:r>
            </a:p>
          </p:txBody>
        </p:sp>
      </p:grpSp>
      <p:grpSp>
        <p:nvGrpSpPr>
          <p:cNvPr id="31" name="그룹 30"/>
          <p:cNvGrpSpPr/>
          <p:nvPr/>
        </p:nvGrpSpPr>
        <p:grpSpPr>
          <a:xfrm>
            <a:off x="4387325" y="6872190"/>
            <a:ext cx="925991" cy="1479511"/>
            <a:chOff x="4457750" y="6867745"/>
            <a:chExt cx="925991" cy="1479511"/>
          </a:xfrm>
        </p:grpSpPr>
        <p:sp>
          <p:nvSpPr>
            <p:cNvPr id="454" name="직사각형 453"/>
            <p:cNvSpPr/>
            <p:nvPr/>
          </p:nvSpPr>
          <p:spPr>
            <a:xfrm>
              <a:off x="4457750" y="7035228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55" name="직사각형 454"/>
            <p:cNvSpPr/>
            <p:nvPr/>
          </p:nvSpPr>
          <p:spPr>
            <a:xfrm>
              <a:off x="4457750" y="6867745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후기작성</a:t>
              </a:r>
              <a:r>
                <a:rPr lang="en-US" altLang="ko-KR" sz="800" b="1">
                  <a:solidFill>
                    <a:schemeClr val="tx1"/>
                  </a:solidFill>
                  <a:latin typeface="맑은 고딕" panose="020B0503020000020004" pitchFamily="50" charset="-127"/>
                </a:rPr>
                <a:t>2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61" name="TextBox 460"/>
            <p:cNvSpPr txBox="1"/>
            <p:nvPr/>
          </p:nvSpPr>
          <p:spPr>
            <a:xfrm>
              <a:off x="4515568" y="7069928"/>
              <a:ext cx="59984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사진</a:t>
              </a:r>
              <a:r>
                <a:rPr lang="en-US" altLang="ko-KR" sz="600" smtClean="0"/>
                <a:t>/</a:t>
              </a:r>
              <a:r>
                <a:rPr lang="ko-KR" altLang="en-US" sz="600" smtClean="0"/>
                <a:t>동영상</a:t>
              </a:r>
            </a:p>
          </p:txBody>
        </p:sp>
        <p:sp>
          <p:nvSpPr>
            <p:cNvPr id="474" name="직사각형 473"/>
            <p:cNvSpPr/>
            <p:nvPr/>
          </p:nvSpPr>
          <p:spPr>
            <a:xfrm>
              <a:off x="4553273" y="7341585"/>
              <a:ext cx="703146" cy="1965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사진찾기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476" name="직사각형 475"/>
            <p:cNvSpPr/>
            <p:nvPr/>
          </p:nvSpPr>
          <p:spPr>
            <a:xfrm>
              <a:off x="4554536" y="7650387"/>
              <a:ext cx="712789" cy="56788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업로드된 사진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5668936" y="6872190"/>
            <a:ext cx="925991" cy="1479511"/>
            <a:chOff x="5648169" y="6872190"/>
            <a:chExt cx="925991" cy="1479511"/>
          </a:xfrm>
        </p:grpSpPr>
        <p:sp>
          <p:nvSpPr>
            <p:cNvPr id="477" name="직사각형 476"/>
            <p:cNvSpPr/>
            <p:nvPr/>
          </p:nvSpPr>
          <p:spPr>
            <a:xfrm>
              <a:off x="5648169" y="7039673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78" name="직사각형 477"/>
            <p:cNvSpPr/>
            <p:nvPr/>
          </p:nvSpPr>
          <p:spPr>
            <a:xfrm>
              <a:off x="5648169" y="6872190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후기작성</a:t>
              </a:r>
              <a:r>
                <a:rPr lang="en-US" altLang="ko-KR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3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79" name="TextBox 478"/>
            <p:cNvSpPr txBox="1"/>
            <p:nvPr/>
          </p:nvSpPr>
          <p:spPr>
            <a:xfrm>
              <a:off x="5705987" y="7074373"/>
              <a:ext cx="482824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600" smtClean="0"/>
                <a:t>comment</a:t>
              </a:r>
              <a:endParaRPr lang="ko-KR" altLang="en-US" sz="600" smtClean="0"/>
            </a:p>
          </p:txBody>
        </p:sp>
        <p:sp>
          <p:nvSpPr>
            <p:cNvPr id="480" name="직사각형 479"/>
            <p:cNvSpPr/>
            <p:nvPr/>
          </p:nvSpPr>
          <p:spPr>
            <a:xfrm>
              <a:off x="5752520" y="8069692"/>
              <a:ext cx="703146" cy="1965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후기 올리기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481" name="직사각형 480"/>
            <p:cNvSpPr/>
            <p:nvPr/>
          </p:nvSpPr>
          <p:spPr>
            <a:xfrm>
              <a:off x="5744955" y="7296414"/>
              <a:ext cx="712789" cy="567884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후기후기후기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542492" y="819176"/>
            <a:ext cx="925991" cy="2051095"/>
            <a:chOff x="542492" y="819176"/>
            <a:chExt cx="925991" cy="2051095"/>
          </a:xfrm>
        </p:grpSpPr>
        <p:sp>
          <p:nvSpPr>
            <p:cNvPr id="24" name="직사각형 23"/>
            <p:cNvSpPr/>
            <p:nvPr/>
          </p:nvSpPr>
          <p:spPr>
            <a:xfrm>
              <a:off x="542492" y="986658"/>
              <a:ext cx="925991" cy="188361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42492" y="819176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메인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88751" y="1022133"/>
              <a:ext cx="812799" cy="10562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내비게이션</a:t>
              </a:r>
              <a:endParaRPr lang="ko-KR" altLang="en-US" sz="800" smtClean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5" name="타원 4"/>
            <p:cNvSpPr/>
            <p:nvPr/>
          </p:nvSpPr>
          <p:spPr>
            <a:xfrm>
              <a:off x="626194" y="1250558"/>
              <a:ext cx="133071" cy="1186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1" name="타원 10"/>
            <p:cNvSpPr/>
            <p:nvPr/>
          </p:nvSpPr>
          <p:spPr>
            <a:xfrm>
              <a:off x="837469" y="1250558"/>
              <a:ext cx="133071" cy="1186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2" name="타원 11"/>
            <p:cNvSpPr/>
            <p:nvPr/>
          </p:nvSpPr>
          <p:spPr>
            <a:xfrm>
              <a:off x="1048744" y="1250558"/>
              <a:ext cx="133071" cy="1186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3" name="타원 12"/>
            <p:cNvSpPr/>
            <p:nvPr/>
          </p:nvSpPr>
          <p:spPr>
            <a:xfrm>
              <a:off x="1260020" y="1250558"/>
              <a:ext cx="133071" cy="1186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4" name="타원 13"/>
            <p:cNvSpPr/>
            <p:nvPr/>
          </p:nvSpPr>
          <p:spPr>
            <a:xfrm>
              <a:off x="626194" y="1402958"/>
              <a:ext cx="133071" cy="1186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5" name="타원 14"/>
            <p:cNvSpPr/>
            <p:nvPr/>
          </p:nvSpPr>
          <p:spPr>
            <a:xfrm>
              <a:off x="837469" y="1402958"/>
              <a:ext cx="133071" cy="1186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6" name="타원 15"/>
            <p:cNvSpPr/>
            <p:nvPr/>
          </p:nvSpPr>
          <p:spPr>
            <a:xfrm>
              <a:off x="1048744" y="1402958"/>
              <a:ext cx="133071" cy="1186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1260020" y="1402958"/>
              <a:ext cx="133071" cy="118687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ln w="3175"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599086" y="1663799"/>
              <a:ext cx="812799" cy="2348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추천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605924" y="1988806"/>
              <a:ext cx="364616" cy="2348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기능</a:t>
              </a:r>
              <a:r>
                <a:rPr lang="en-US" altLang="ko-KR" sz="800" smtClean="0">
                  <a:solidFill>
                    <a:schemeClr val="tx1"/>
                  </a:solidFill>
                </a:rPr>
                <a:t>1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048744" y="1988806"/>
              <a:ext cx="364616" cy="2348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기능</a:t>
              </a:r>
              <a:r>
                <a:rPr lang="en-US" altLang="ko-KR" sz="800" smtClean="0">
                  <a:solidFill>
                    <a:schemeClr val="tx1"/>
                  </a:solidFill>
                </a:rPr>
                <a:t>2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605924" y="2303375"/>
              <a:ext cx="812799" cy="2348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정보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482" name="직사각형 481"/>
            <p:cNvSpPr/>
            <p:nvPr/>
          </p:nvSpPr>
          <p:spPr>
            <a:xfrm>
              <a:off x="597338" y="2616434"/>
              <a:ext cx="812799" cy="2348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800" smtClean="0">
                  <a:solidFill>
                    <a:schemeClr val="tx1"/>
                  </a:solidFill>
                </a:rPr>
                <a:t>FAQ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0827377" y="5031801"/>
            <a:ext cx="925991" cy="1479511"/>
            <a:chOff x="10541856" y="4990705"/>
            <a:chExt cx="925991" cy="1479511"/>
          </a:xfrm>
        </p:grpSpPr>
        <p:sp>
          <p:nvSpPr>
            <p:cNvPr id="489" name="직사각형 488"/>
            <p:cNvSpPr/>
            <p:nvPr/>
          </p:nvSpPr>
          <p:spPr>
            <a:xfrm>
              <a:off x="10541856" y="5158188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90" name="직사각형 489"/>
            <p:cNvSpPr/>
            <p:nvPr/>
          </p:nvSpPr>
          <p:spPr>
            <a:xfrm>
              <a:off x="10541856" y="4990705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구매하기 옵션선택</a:t>
              </a:r>
              <a:r>
                <a:rPr lang="en-US" altLang="ko-KR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x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91" name="직사각형 490"/>
            <p:cNvSpPr/>
            <p:nvPr/>
          </p:nvSpPr>
          <p:spPr>
            <a:xfrm>
              <a:off x="10668514" y="5515260"/>
              <a:ext cx="661227" cy="1965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비싼거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492" name="직사각형 491"/>
            <p:cNvSpPr/>
            <p:nvPr/>
          </p:nvSpPr>
          <p:spPr>
            <a:xfrm>
              <a:off x="10657074" y="5956406"/>
              <a:ext cx="661227" cy="19657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싼거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497" name="TextBox 496"/>
            <p:cNvSpPr txBox="1"/>
            <p:nvPr/>
          </p:nvSpPr>
          <p:spPr>
            <a:xfrm>
              <a:off x="10644011" y="5216810"/>
              <a:ext cx="758541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원하는 옵션 선택</a:t>
              </a: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9545766" y="4941743"/>
            <a:ext cx="1012257" cy="4304433"/>
            <a:chOff x="9139737" y="4958315"/>
            <a:chExt cx="1012257" cy="4304433"/>
          </a:xfrm>
        </p:grpSpPr>
        <p:sp>
          <p:nvSpPr>
            <p:cNvPr id="504" name="직사각형 503"/>
            <p:cNvSpPr/>
            <p:nvPr/>
          </p:nvSpPr>
          <p:spPr>
            <a:xfrm>
              <a:off x="9226003" y="5125797"/>
              <a:ext cx="925991" cy="413695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05" name="직사각형 504"/>
            <p:cNvSpPr/>
            <p:nvPr/>
          </p:nvSpPr>
          <p:spPr>
            <a:xfrm>
              <a:off x="9226003" y="4958315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프로그램세부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06" name="TextBox 505"/>
            <p:cNvSpPr txBox="1"/>
            <p:nvPr/>
          </p:nvSpPr>
          <p:spPr>
            <a:xfrm>
              <a:off x="9411512" y="5110723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시설명</a:t>
              </a:r>
            </a:p>
          </p:txBody>
        </p:sp>
        <p:sp>
          <p:nvSpPr>
            <p:cNvPr id="507" name="TextBox 506"/>
            <p:cNvSpPr txBox="1"/>
            <p:nvPr/>
          </p:nvSpPr>
          <p:spPr>
            <a:xfrm>
              <a:off x="9139737" y="5096709"/>
              <a:ext cx="261610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◀</a:t>
              </a:r>
            </a:p>
          </p:txBody>
        </p:sp>
        <p:sp>
          <p:nvSpPr>
            <p:cNvPr id="508" name="직사각형 507"/>
            <p:cNvSpPr/>
            <p:nvPr/>
          </p:nvSpPr>
          <p:spPr>
            <a:xfrm>
              <a:off x="9851105" y="5157731"/>
              <a:ext cx="258015" cy="855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구매하기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509" name="직사각형 508"/>
            <p:cNvSpPr/>
            <p:nvPr/>
          </p:nvSpPr>
          <p:spPr>
            <a:xfrm>
              <a:off x="9270480" y="5293474"/>
              <a:ext cx="832445" cy="234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▶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510" name="직사각형 509"/>
            <p:cNvSpPr/>
            <p:nvPr/>
          </p:nvSpPr>
          <p:spPr>
            <a:xfrm>
              <a:off x="9286922" y="5557134"/>
              <a:ext cx="226754" cy="156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smtClean="0">
                  <a:solidFill>
                    <a:schemeClr val="tx1"/>
                  </a:solidFill>
                </a:rPr>
                <a:t>사진</a:t>
              </a:r>
              <a:endParaRPr lang="ko-KR" altLang="en-US" sz="600">
                <a:solidFill>
                  <a:schemeClr val="tx1"/>
                </a:solidFill>
              </a:endParaRPr>
            </a:p>
          </p:txBody>
        </p:sp>
        <p:sp>
          <p:nvSpPr>
            <p:cNvPr id="511" name="직사각형 510"/>
            <p:cNvSpPr/>
            <p:nvPr/>
          </p:nvSpPr>
          <p:spPr>
            <a:xfrm>
              <a:off x="9587097" y="5557134"/>
              <a:ext cx="226754" cy="156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smtClean="0">
                  <a:solidFill>
                    <a:schemeClr val="tx1"/>
                  </a:solidFill>
                </a:rPr>
                <a:t>사진</a:t>
              </a:r>
              <a:endParaRPr lang="ko-KR" altLang="en-US" sz="600">
                <a:solidFill>
                  <a:schemeClr val="tx1"/>
                </a:solidFill>
              </a:endParaRPr>
            </a:p>
          </p:txBody>
        </p:sp>
        <p:sp>
          <p:nvSpPr>
            <p:cNvPr id="512" name="직사각형 511"/>
            <p:cNvSpPr/>
            <p:nvPr/>
          </p:nvSpPr>
          <p:spPr>
            <a:xfrm>
              <a:off x="9872032" y="5557134"/>
              <a:ext cx="226754" cy="1569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600" smtClean="0">
                  <a:solidFill>
                    <a:schemeClr val="tx1"/>
                  </a:solidFill>
                </a:rPr>
                <a:t>사진</a:t>
              </a:r>
              <a:endParaRPr lang="ko-KR" altLang="en-US" sz="600">
                <a:solidFill>
                  <a:schemeClr val="tx1"/>
                </a:solidFill>
              </a:endParaRPr>
            </a:p>
          </p:txBody>
        </p:sp>
        <p:sp>
          <p:nvSpPr>
            <p:cNvPr id="513" name="TextBox 512"/>
            <p:cNvSpPr txBox="1"/>
            <p:nvPr/>
          </p:nvSpPr>
          <p:spPr>
            <a:xfrm>
              <a:off x="9247868" y="5730642"/>
              <a:ext cx="4924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b="1" smtClean="0"/>
                <a:t>프로그램</a:t>
              </a:r>
              <a:endParaRPr lang="en-US" altLang="ko-KR" sz="400" b="1" smtClean="0"/>
            </a:p>
            <a:p>
              <a:r>
                <a:rPr lang="ko-KR" altLang="en-US" sz="400" smtClean="0"/>
                <a:t>케치프레이즈</a:t>
              </a:r>
              <a:endParaRPr lang="en-US" altLang="ko-KR" sz="400" smtClean="0"/>
            </a:p>
            <a:p>
              <a:r>
                <a:rPr lang="ko-KR" altLang="en-US" sz="400" smtClean="0"/>
                <a:t>지역</a:t>
              </a:r>
            </a:p>
          </p:txBody>
        </p:sp>
        <p:sp>
          <p:nvSpPr>
            <p:cNvPr id="514" name="직사각형 513"/>
            <p:cNvSpPr/>
            <p:nvPr/>
          </p:nvSpPr>
          <p:spPr>
            <a:xfrm>
              <a:off x="9272685" y="6229211"/>
              <a:ext cx="834387" cy="38128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구매상품 옵션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515" name="직사각형 514"/>
            <p:cNvSpPr/>
            <p:nvPr/>
          </p:nvSpPr>
          <p:spPr>
            <a:xfrm>
              <a:off x="9272685" y="5964392"/>
              <a:ext cx="834387" cy="2210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부가 기능</a:t>
              </a:r>
              <a:r>
                <a:rPr lang="en-US" altLang="ko-KR" sz="8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800" smtClean="0">
                  <a:solidFill>
                    <a:schemeClr val="tx1"/>
                  </a:solidFill>
                </a:rPr>
                <a:t>후기요약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516" name="직사각형 515"/>
            <p:cNvSpPr/>
            <p:nvPr/>
          </p:nvSpPr>
          <p:spPr>
            <a:xfrm>
              <a:off x="9235095" y="9113051"/>
              <a:ext cx="894867" cy="1206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구매하기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517" name="직사각형 516"/>
            <p:cNvSpPr/>
            <p:nvPr/>
          </p:nvSpPr>
          <p:spPr>
            <a:xfrm>
              <a:off x="9273064" y="6678430"/>
              <a:ext cx="834387" cy="86588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프로그램 홍보 </a:t>
              </a:r>
              <a:r>
                <a:rPr lang="en-US" altLang="ko-KR" sz="800" smtClean="0">
                  <a:solidFill>
                    <a:schemeClr val="tx1"/>
                  </a:solidFill>
                </a:rPr>
                <a:t>(</a:t>
              </a:r>
              <a:r>
                <a:rPr lang="ko-KR" altLang="en-US" sz="800" smtClean="0">
                  <a:solidFill>
                    <a:schemeClr val="tx1"/>
                  </a:solidFill>
                </a:rPr>
                <a:t>이미지</a:t>
              </a:r>
              <a:r>
                <a:rPr lang="en-US" altLang="ko-KR" sz="8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800" smtClean="0">
                  <a:solidFill>
                    <a:schemeClr val="tx1"/>
                  </a:solidFill>
                </a:rPr>
                <a:t>동영상 위주</a:t>
              </a:r>
              <a:r>
                <a:rPr lang="en-US" altLang="ko-KR" sz="800" smtClean="0">
                  <a:solidFill>
                    <a:schemeClr val="tx1"/>
                  </a:solidFill>
                </a:rPr>
                <a:t>)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518" name="직사각형 517"/>
            <p:cNvSpPr/>
            <p:nvPr/>
          </p:nvSpPr>
          <p:spPr>
            <a:xfrm>
              <a:off x="9274733" y="7599136"/>
              <a:ext cx="834387" cy="73109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이용안내</a:t>
              </a:r>
              <a:r>
                <a:rPr lang="en-US" altLang="ko-KR" sz="80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세부 정보</a:t>
              </a:r>
              <a:r>
                <a:rPr lang="en-US" altLang="ko-KR" sz="800" smtClean="0">
                  <a:solidFill>
                    <a:schemeClr val="tx1"/>
                  </a:solidFill>
                </a:rPr>
                <a:t>,</a:t>
              </a:r>
            </a:p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구매정보 </a:t>
              </a:r>
              <a:r>
                <a:rPr lang="en-US" altLang="ko-KR" sz="800" smtClean="0">
                  <a:solidFill>
                    <a:schemeClr val="tx1"/>
                  </a:solidFill>
                </a:rPr>
                <a:t>(</a:t>
              </a:r>
              <a:r>
                <a:rPr lang="ko-KR" altLang="en-US" sz="800" smtClean="0">
                  <a:solidFill>
                    <a:schemeClr val="tx1"/>
                  </a:solidFill>
                </a:rPr>
                <a:t>교환등</a:t>
              </a:r>
              <a:r>
                <a:rPr lang="en-US" altLang="ko-KR" sz="800" smtClean="0">
                  <a:solidFill>
                    <a:schemeClr val="tx1"/>
                  </a:solidFill>
                </a:rPr>
                <a:t>)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519" name="직사각형 518"/>
            <p:cNvSpPr/>
            <p:nvPr/>
          </p:nvSpPr>
          <p:spPr>
            <a:xfrm>
              <a:off x="9268538" y="8384590"/>
              <a:ext cx="834387" cy="3171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지도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521" name="직사각형 520"/>
            <p:cNvSpPr/>
            <p:nvPr/>
          </p:nvSpPr>
          <p:spPr>
            <a:xfrm>
              <a:off x="9260916" y="8755299"/>
              <a:ext cx="834387" cy="31712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리뷰</a:t>
              </a:r>
              <a:r>
                <a:rPr lang="en-US" altLang="ko-KR" sz="800" smtClean="0">
                  <a:solidFill>
                    <a:schemeClr val="tx1"/>
                  </a:solidFill>
                </a:rPr>
                <a:t>/</a:t>
              </a:r>
              <a:r>
                <a:rPr lang="ko-KR" altLang="en-US" sz="800" smtClean="0">
                  <a:solidFill>
                    <a:schemeClr val="tx1"/>
                  </a:solidFill>
                </a:rPr>
                <a:t>후기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12108988" y="5031801"/>
            <a:ext cx="925991" cy="1479511"/>
            <a:chOff x="11914362" y="4987698"/>
            <a:chExt cx="925991" cy="1479511"/>
          </a:xfrm>
        </p:grpSpPr>
        <p:sp>
          <p:nvSpPr>
            <p:cNvPr id="483" name="직사각형 482"/>
            <p:cNvSpPr/>
            <p:nvPr/>
          </p:nvSpPr>
          <p:spPr>
            <a:xfrm>
              <a:off x="11914362" y="5155181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84" name="직사각형 483"/>
            <p:cNvSpPr/>
            <p:nvPr/>
          </p:nvSpPr>
          <p:spPr>
            <a:xfrm>
              <a:off x="11914362" y="4987698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구매 정보 확인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53" name="직사각형 552"/>
            <p:cNvSpPr/>
            <p:nvPr/>
          </p:nvSpPr>
          <p:spPr>
            <a:xfrm>
              <a:off x="12019409" y="5185826"/>
              <a:ext cx="712789" cy="3713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상품정보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554" name="직사각형 553"/>
            <p:cNvSpPr/>
            <p:nvPr/>
          </p:nvSpPr>
          <p:spPr>
            <a:xfrm>
              <a:off x="12028934" y="5652551"/>
              <a:ext cx="712789" cy="762350"/>
            </a:xfrm>
            <a:prstGeom prst="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입력정보</a:t>
              </a:r>
              <a:r>
                <a:rPr lang="en-US" altLang="ko-KR" sz="8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800" smtClean="0">
                  <a:solidFill>
                    <a:schemeClr val="tx1"/>
                  </a:solidFill>
                </a:rPr>
                <a:t>결제방법</a:t>
              </a:r>
              <a:r>
                <a:rPr lang="en-US" altLang="ko-KR" sz="800" smtClean="0">
                  <a:solidFill>
                    <a:schemeClr val="tx1"/>
                  </a:solidFill>
                </a:rPr>
                <a:t>, </a:t>
              </a:r>
              <a:r>
                <a:rPr lang="ko-KR" altLang="en-US" sz="800" smtClean="0">
                  <a:solidFill>
                    <a:schemeClr val="tx1"/>
                  </a:solidFill>
                </a:rPr>
                <a:t>동의</a:t>
              </a:r>
              <a:endParaRPr lang="en-US" altLang="ko-KR" sz="80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순차 표시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555" name="직사각형 554"/>
            <p:cNvSpPr/>
            <p:nvPr/>
          </p:nvSpPr>
          <p:spPr>
            <a:xfrm>
              <a:off x="12062954" y="6253812"/>
              <a:ext cx="661227" cy="12303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완료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13390599" y="5031801"/>
            <a:ext cx="925991" cy="1479511"/>
            <a:chOff x="13117226" y="4987698"/>
            <a:chExt cx="925991" cy="1479511"/>
          </a:xfrm>
        </p:grpSpPr>
        <p:sp>
          <p:nvSpPr>
            <p:cNvPr id="493" name="직사각형 492"/>
            <p:cNvSpPr/>
            <p:nvPr/>
          </p:nvSpPr>
          <p:spPr>
            <a:xfrm>
              <a:off x="13117226" y="5155181"/>
              <a:ext cx="925991" cy="131202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494" name="직사각형 493"/>
            <p:cNvSpPr/>
            <p:nvPr/>
          </p:nvSpPr>
          <p:spPr>
            <a:xfrm>
              <a:off x="13117226" y="4987698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결제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556" name="직사각형 555"/>
            <p:cNvSpPr/>
            <p:nvPr/>
          </p:nvSpPr>
          <p:spPr>
            <a:xfrm>
              <a:off x="13223826" y="5234976"/>
              <a:ext cx="712789" cy="114186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결제 방식 별 </a:t>
              </a:r>
              <a:r>
                <a:rPr lang="en-US" altLang="ko-KR" sz="800" smtClean="0">
                  <a:solidFill>
                    <a:schemeClr val="tx1"/>
                  </a:solidFill>
                </a:rPr>
                <a:t>UI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542492" y="3118492"/>
            <a:ext cx="1022921" cy="2837914"/>
            <a:chOff x="542492" y="3118492"/>
            <a:chExt cx="1022921" cy="2837914"/>
          </a:xfrm>
        </p:grpSpPr>
        <p:sp>
          <p:nvSpPr>
            <p:cNvPr id="134" name="직사각형 133"/>
            <p:cNvSpPr/>
            <p:nvPr/>
          </p:nvSpPr>
          <p:spPr>
            <a:xfrm>
              <a:off x="542492" y="3285974"/>
              <a:ext cx="925991" cy="267043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spcBef>
                  <a:spcPts val="800"/>
                </a:spcBef>
              </a:pPr>
              <a:endParaRPr lang="en-US" altLang="ko-KR" sz="1000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544803" y="3303964"/>
              <a:ext cx="919384" cy="151435"/>
            </a:xfrm>
            <a:prstGeom prst="rect">
              <a:avLst/>
            </a:prstGeom>
            <a:solidFill>
              <a:schemeClr val="bg1"/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mtClean="0">
                <a:solidFill>
                  <a:schemeClr val="tx1"/>
                </a:solidFill>
              </a:endParaRPr>
            </a:p>
          </p:txBody>
        </p:sp>
        <p:sp>
          <p:nvSpPr>
            <p:cNvPr id="135" name="직사각형 134"/>
            <p:cNvSpPr/>
            <p:nvPr/>
          </p:nvSpPr>
          <p:spPr>
            <a:xfrm>
              <a:off x="542492" y="3118492"/>
              <a:ext cx="925991" cy="16748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spcBef>
                  <a:spcPts val="800"/>
                </a:spcBef>
              </a:pPr>
              <a:r>
                <a:rPr lang="ko-KR" altLang="en-US" sz="800" b="1" smtClean="0">
                  <a:solidFill>
                    <a:schemeClr val="tx1"/>
                  </a:solidFill>
                  <a:latin typeface="맑은 고딕" panose="020B0503020000020004" pitchFamily="50" charset="-127"/>
                </a:rPr>
                <a:t>목록</a:t>
              </a:r>
              <a:endParaRPr lang="ko-KR" altLang="en-US" sz="800" b="1" dirty="0">
                <a:solidFill>
                  <a:schemeClr val="tx1"/>
                </a:solidFill>
                <a:latin typeface="맑은 고딕" panose="020B0503020000020004" pitchFamily="50" charset="-127"/>
              </a:endParaRPr>
            </a:p>
          </p:txBody>
        </p:sp>
        <p:grpSp>
          <p:nvGrpSpPr>
            <p:cNvPr id="149" name="그룹 148"/>
            <p:cNvGrpSpPr/>
            <p:nvPr/>
          </p:nvGrpSpPr>
          <p:grpSpPr>
            <a:xfrm>
              <a:off x="562562" y="3331412"/>
              <a:ext cx="126418" cy="94731"/>
              <a:chOff x="8534400" y="1252537"/>
              <a:chExt cx="309563" cy="285749"/>
            </a:xfrm>
            <a:solidFill>
              <a:schemeClr val="tx1"/>
            </a:solidFill>
          </p:grpSpPr>
          <p:sp>
            <p:nvSpPr>
              <p:cNvPr id="150" name="이등변 삼각형 149"/>
              <p:cNvSpPr/>
              <p:nvPr/>
            </p:nvSpPr>
            <p:spPr>
              <a:xfrm>
                <a:off x="8534400" y="1252537"/>
                <a:ext cx="309563" cy="154569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직사각형 150"/>
              <p:cNvSpPr/>
              <p:nvPr/>
            </p:nvSpPr>
            <p:spPr>
              <a:xfrm>
                <a:off x="8605224" y="1392818"/>
                <a:ext cx="167915" cy="1454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152" name="직사각형 151"/>
              <p:cNvSpPr/>
              <p:nvPr/>
            </p:nvSpPr>
            <p:spPr>
              <a:xfrm>
                <a:off x="8658087" y="1457325"/>
                <a:ext cx="62188" cy="809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mtClean="0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153" name="그림 15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6779" y="3319204"/>
              <a:ext cx="116401" cy="116401"/>
            </a:xfrm>
            <a:prstGeom prst="rect">
              <a:avLst/>
            </a:prstGeom>
          </p:spPr>
        </p:pic>
        <p:sp>
          <p:nvSpPr>
            <p:cNvPr id="154" name="TextBox 153"/>
            <p:cNvSpPr txBox="1"/>
            <p:nvPr/>
          </p:nvSpPr>
          <p:spPr>
            <a:xfrm>
              <a:off x="762062" y="3285973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응봉동</a:t>
              </a:r>
            </a:p>
          </p:txBody>
        </p:sp>
        <p:sp>
          <p:nvSpPr>
            <p:cNvPr id="161" name="직사각형 160"/>
            <p:cNvSpPr/>
            <p:nvPr/>
          </p:nvSpPr>
          <p:spPr>
            <a:xfrm>
              <a:off x="774348" y="3473212"/>
              <a:ext cx="683489" cy="65764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57" name="한쪽 모서리가 잘린 사각형 156"/>
            <p:cNvSpPr/>
            <p:nvPr/>
          </p:nvSpPr>
          <p:spPr>
            <a:xfrm>
              <a:off x="547978" y="3463317"/>
              <a:ext cx="243109" cy="205522"/>
            </a:xfrm>
            <a:prstGeom prst="snip1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bg1"/>
                  </a:solidFill>
                </a:rPr>
                <a:t>요양원</a:t>
              </a:r>
              <a:endParaRPr lang="ko-KR" altLang="en-US" sz="400">
                <a:solidFill>
                  <a:schemeClr val="bg1"/>
                </a:solidFill>
              </a:endParaRPr>
            </a:p>
          </p:txBody>
        </p:sp>
        <p:sp>
          <p:nvSpPr>
            <p:cNvPr id="158" name="한쪽 모서리가 잘린 사각형 157"/>
            <p:cNvSpPr/>
            <p:nvPr/>
          </p:nvSpPr>
          <p:spPr>
            <a:xfrm>
              <a:off x="547978" y="3670384"/>
              <a:ext cx="217709" cy="20552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주야간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59" name="한쪽 모서리가 잘린 사각형 158"/>
            <p:cNvSpPr/>
            <p:nvPr/>
          </p:nvSpPr>
          <p:spPr>
            <a:xfrm>
              <a:off x="547978" y="3871101"/>
              <a:ext cx="217709" cy="20552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방문</a:t>
              </a:r>
              <a:endParaRPr lang="en-US" altLang="ko-KR" sz="40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요양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60" name="한쪽 모서리가 잘린 사각형 159"/>
            <p:cNvSpPr/>
            <p:nvPr/>
          </p:nvSpPr>
          <p:spPr>
            <a:xfrm>
              <a:off x="547978" y="4078169"/>
              <a:ext cx="217709" cy="205522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간병인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774348" y="4823670"/>
              <a:ext cx="683489" cy="1105644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cxnSp>
          <p:nvCxnSpPr>
            <p:cNvPr id="169" name="직선 연결선 168"/>
            <p:cNvCxnSpPr/>
            <p:nvPr/>
          </p:nvCxnSpPr>
          <p:spPr>
            <a:xfrm flipV="1">
              <a:off x="793397" y="5192457"/>
              <a:ext cx="645389" cy="2615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직사각형 170"/>
            <p:cNvSpPr/>
            <p:nvPr/>
          </p:nvSpPr>
          <p:spPr>
            <a:xfrm>
              <a:off x="819662" y="3507341"/>
              <a:ext cx="609600" cy="234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▶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804268" y="4883810"/>
              <a:ext cx="212538" cy="2719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사진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1177560" y="3779664"/>
              <a:ext cx="258015" cy="855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상담요청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75" name="TextBox 174"/>
            <p:cNvSpPr txBox="1"/>
            <p:nvPr/>
          </p:nvSpPr>
          <p:spPr>
            <a:xfrm>
              <a:off x="755919" y="3752050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시설명</a:t>
              </a: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774978" y="3873379"/>
              <a:ext cx="591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smtClean="0"/>
                <a:t>리뷰</a:t>
              </a:r>
              <a:r>
                <a:rPr lang="en-US" altLang="ko-KR" sz="400" smtClean="0"/>
                <a:t>                  </a:t>
              </a:r>
              <a:r>
                <a:rPr lang="ko-KR" altLang="en-US" sz="400" smtClean="0"/>
                <a:t>대상</a:t>
              </a:r>
              <a:endParaRPr lang="en-US" altLang="ko-KR" sz="400" smtClean="0"/>
            </a:p>
            <a:p>
              <a:r>
                <a:rPr lang="ko-KR" altLang="en-US" sz="400" smtClean="0"/>
                <a:t>경기도 성남시</a:t>
              </a:r>
              <a:endParaRPr lang="en-US" altLang="ko-KR" sz="400" smtClean="0"/>
            </a:p>
            <a:p>
              <a:r>
                <a:rPr lang="ko-KR" altLang="en-US" sz="400" smtClean="0"/>
                <a:t>핵심구분</a:t>
              </a:r>
              <a:endParaRPr lang="en-US" altLang="ko-KR" sz="400" smtClean="0"/>
            </a:p>
          </p:txBody>
        </p:sp>
        <p:sp>
          <p:nvSpPr>
            <p:cNvPr id="177" name="직사각형 176"/>
            <p:cNvSpPr/>
            <p:nvPr/>
          </p:nvSpPr>
          <p:spPr>
            <a:xfrm>
              <a:off x="776076" y="4146048"/>
              <a:ext cx="683489" cy="657646"/>
            </a:xfrm>
            <a:prstGeom prst="rect">
              <a:avLst/>
            </a:prstGeom>
            <a:solidFill>
              <a:schemeClr val="bg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/>
            <p:cNvSpPr/>
            <p:nvPr/>
          </p:nvSpPr>
          <p:spPr>
            <a:xfrm>
              <a:off x="821390" y="4180177"/>
              <a:ext cx="609600" cy="23424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1000" smtClean="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▶</a:t>
              </a:r>
              <a:endParaRPr lang="ko-KR" altLang="en-US" sz="1000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1179288" y="4452500"/>
              <a:ext cx="258015" cy="855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400" smtClean="0">
                  <a:solidFill>
                    <a:schemeClr val="tx1"/>
                  </a:solidFill>
                </a:rPr>
                <a:t>상담요청</a:t>
              </a:r>
              <a:endParaRPr lang="ko-KR" altLang="en-US" sz="400">
                <a:solidFill>
                  <a:schemeClr val="tx1"/>
                </a:solidFill>
              </a:endParaRPr>
            </a:p>
          </p:txBody>
        </p:sp>
        <p:sp>
          <p:nvSpPr>
            <p:cNvPr id="180" name="TextBox 179"/>
            <p:cNvSpPr txBox="1"/>
            <p:nvPr/>
          </p:nvSpPr>
          <p:spPr>
            <a:xfrm>
              <a:off x="757647" y="4424886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시설명</a:t>
              </a:r>
            </a:p>
          </p:txBody>
        </p:sp>
        <p:sp>
          <p:nvSpPr>
            <p:cNvPr id="181" name="TextBox 180"/>
            <p:cNvSpPr txBox="1"/>
            <p:nvPr/>
          </p:nvSpPr>
          <p:spPr>
            <a:xfrm>
              <a:off x="776706" y="4546215"/>
              <a:ext cx="59182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smtClean="0"/>
                <a:t>리뷰</a:t>
              </a:r>
              <a:r>
                <a:rPr lang="en-US" altLang="ko-KR" sz="400" smtClean="0"/>
                <a:t>                  </a:t>
              </a:r>
              <a:r>
                <a:rPr lang="ko-KR" altLang="en-US" sz="400" smtClean="0"/>
                <a:t>대상</a:t>
              </a:r>
              <a:endParaRPr lang="en-US" altLang="ko-KR" sz="400" smtClean="0"/>
            </a:p>
            <a:p>
              <a:r>
                <a:rPr lang="ko-KR" altLang="en-US" sz="400" smtClean="0"/>
                <a:t>경기도 성남시</a:t>
              </a:r>
              <a:endParaRPr lang="en-US" altLang="ko-KR" sz="400" smtClean="0"/>
            </a:p>
            <a:p>
              <a:r>
                <a:rPr lang="ko-KR" altLang="en-US" sz="400" smtClean="0"/>
                <a:t>핵심구분</a:t>
              </a:r>
              <a:endParaRPr lang="en-US" altLang="ko-KR" sz="400" smtClean="0"/>
            </a:p>
          </p:txBody>
        </p:sp>
        <p:sp>
          <p:nvSpPr>
            <p:cNvPr id="182" name="TextBox 181"/>
            <p:cNvSpPr txBox="1"/>
            <p:nvPr/>
          </p:nvSpPr>
          <p:spPr>
            <a:xfrm>
              <a:off x="1016806" y="4833114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시설명</a:t>
              </a: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1023165" y="4941743"/>
              <a:ext cx="5357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smtClean="0"/>
                <a:t>리뷰</a:t>
              </a:r>
              <a:r>
                <a:rPr lang="en-US" altLang="ko-KR" sz="400" smtClean="0"/>
                <a:t>            </a:t>
              </a:r>
              <a:r>
                <a:rPr lang="ko-KR" altLang="en-US" sz="400" smtClean="0"/>
                <a:t>대상</a:t>
              </a:r>
              <a:endParaRPr lang="en-US" altLang="ko-KR" sz="400" smtClean="0"/>
            </a:p>
            <a:p>
              <a:r>
                <a:rPr lang="ko-KR" altLang="en-US" sz="400" smtClean="0"/>
                <a:t>경기도 성남시</a:t>
              </a:r>
              <a:endParaRPr lang="en-US" altLang="ko-KR" sz="400" smtClean="0"/>
            </a:p>
            <a:p>
              <a:r>
                <a:rPr lang="ko-KR" altLang="en-US" sz="400" smtClean="0"/>
                <a:t>핵심구분</a:t>
              </a:r>
              <a:endParaRPr lang="en-US" altLang="ko-KR" sz="400" smtClean="0"/>
            </a:p>
          </p:txBody>
        </p:sp>
        <p:pic>
          <p:nvPicPr>
            <p:cNvPr id="206" name="그림 20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328740" y="3321157"/>
              <a:ext cx="117565" cy="117565"/>
            </a:xfrm>
            <a:prstGeom prst="rect">
              <a:avLst/>
            </a:prstGeom>
          </p:spPr>
        </p:pic>
        <p:cxnSp>
          <p:nvCxnSpPr>
            <p:cNvPr id="326" name="직선 연결선 325"/>
            <p:cNvCxnSpPr/>
            <p:nvPr/>
          </p:nvCxnSpPr>
          <p:spPr>
            <a:xfrm flipV="1">
              <a:off x="793397" y="5542578"/>
              <a:ext cx="645389" cy="2615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7" name="직사각형 326"/>
            <p:cNvSpPr/>
            <p:nvPr/>
          </p:nvSpPr>
          <p:spPr>
            <a:xfrm>
              <a:off x="804268" y="5233931"/>
              <a:ext cx="212538" cy="2719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사진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333" name="TextBox 332"/>
            <p:cNvSpPr txBox="1"/>
            <p:nvPr/>
          </p:nvSpPr>
          <p:spPr>
            <a:xfrm>
              <a:off x="1016806" y="5183235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시설명</a:t>
              </a:r>
            </a:p>
          </p:txBody>
        </p:sp>
        <p:sp>
          <p:nvSpPr>
            <p:cNvPr id="334" name="TextBox 333"/>
            <p:cNvSpPr txBox="1"/>
            <p:nvPr/>
          </p:nvSpPr>
          <p:spPr>
            <a:xfrm>
              <a:off x="1023165" y="5291864"/>
              <a:ext cx="5357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smtClean="0"/>
                <a:t>리뷰</a:t>
              </a:r>
              <a:r>
                <a:rPr lang="en-US" altLang="ko-KR" sz="400" smtClean="0"/>
                <a:t>            </a:t>
              </a:r>
              <a:r>
                <a:rPr lang="ko-KR" altLang="en-US" sz="400" smtClean="0"/>
                <a:t>대상</a:t>
              </a:r>
              <a:endParaRPr lang="en-US" altLang="ko-KR" sz="400" smtClean="0"/>
            </a:p>
            <a:p>
              <a:r>
                <a:rPr lang="ko-KR" altLang="en-US" sz="400" smtClean="0"/>
                <a:t>경기도 성남시</a:t>
              </a:r>
              <a:endParaRPr lang="en-US" altLang="ko-KR" sz="400" smtClean="0"/>
            </a:p>
            <a:p>
              <a:r>
                <a:rPr lang="ko-KR" altLang="en-US" sz="400" smtClean="0"/>
                <a:t>핵심구분</a:t>
              </a:r>
              <a:endParaRPr lang="en-US" altLang="ko-KR" sz="400" smtClean="0"/>
            </a:p>
          </p:txBody>
        </p:sp>
        <p:cxnSp>
          <p:nvCxnSpPr>
            <p:cNvPr id="335" name="직선 연결선 334"/>
            <p:cNvCxnSpPr/>
            <p:nvPr/>
          </p:nvCxnSpPr>
          <p:spPr>
            <a:xfrm flipV="1">
              <a:off x="799921" y="5880572"/>
              <a:ext cx="645389" cy="2615"/>
            </a:xfrm>
            <a:prstGeom prst="line">
              <a:avLst/>
            </a:prstGeom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6" name="직사각형 335"/>
            <p:cNvSpPr/>
            <p:nvPr/>
          </p:nvSpPr>
          <p:spPr>
            <a:xfrm>
              <a:off x="810792" y="5571925"/>
              <a:ext cx="212538" cy="2719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sz="800" smtClean="0">
                  <a:solidFill>
                    <a:schemeClr val="tx1"/>
                  </a:solidFill>
                </a:rPr>
                <a:t>사진</a:t>
              </a:r>
              <a:endParaRPr lang="ko-KR" altLang="en-US" sz="800">
                <a:solidFill>
                  <a:schemeClr val="tx1"/>
                </a:solidFill>
              </a:endParaRPr>
            </a:p>
          </p:txBody>
        </p:sp>
        <p:sp>
          <p:nvSpPr>
            <p:cNvPr id="337" name="TextBox 336"/>
            <p:cNvSpPr txBox="1"/>
            <p:nvPr/>
          </p:nvSpPr>
          <p:spPr>
            <a:xfrm>
              <a:off x="1023330" y="5521229"/>
              <a:ext cx="41549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600" smtClean="0"/>
                <a:t>시설명</a:t>
              </a:r>
            </a:p>
          </p:txBody>
        </p:sp>
        <p:sp>
          <p:nvSpPr>
            <p:cNvPr id="338" name="TextBox 337"/>
            <p:cNvSpPr txBox="1"/>
            <p:nvPr/>
          </p:nvSpPr>
          <p:spPr>
            <a:xfrm>
              <a:off x="1029689" y="5629858"/>
              <a:ext cx="5357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400" smtClean="0"/>
                <a:t>리뷰</a:t>
              </a:r>
              <a:r>
                <a:rPr lang="en-US" altLang="ko-KR" sz="400" smtClean="0"/>
                <a:t>            </a:t>
              </a:r>
              <a:r>
                <a:rPr lang="ko-KR" altLang="en-US" sz="400" smtClean="0"/>
                <a:t>대상</a:t>
              </a:r>
              <a:endParaRPr lang="en-US" altLang="ko-KR" sz="400" smtClean="0"/>
            </a:p>
            <a:p>
              <a:r>
                <a:rPr lang="ko-KR" altLang="en-US" sz="400" smtClean="0"/>
                <a:t>경기도 성남시</a:t>
              </a:r>
              <a:endParaRPr lang="en-US" altLang="ko-KR" sz="400" smtClean="0"/>
            </a:p>
            <a:p>
              <a:r>
                <a:rPr lang="ko-KR" altLang="en-US" sz="400" smtClean="0"/>
                <a:t>핵심구분</a:t>
              </a:r>
              <a:endParaRPr lang="en-US" altLang="ko-KR" sz="40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816779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63517" y="180620"/>
            <a:ext cx="44334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>
              <a:defRPr sz="2800" b="1">
                <a:solidFill>
                  <a:schemeClr val="bg1">
                    <a:lumMod val="50000"/>
                  </a:schemeClr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 sz="2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Screen </a:t>
            </a:r>
            <a:r>
              <a:rPr lang="en-US" altLang="ko-KR" sz="2100">
                <a:latin typeface="맑은 고딕" panose="020B0503020000020004" pitchFamily="50" charset="-127"/>
                <a:ea typeface="맑은 고딕" panose="020B0503020000020004" pitchFamily="50" charset="-127"/>
              </a:rPr>
              <a:t>Structure </a:t>
            </a:r>
            <a:r>
              <a:rPr lang="en-US" altLang="ko-KR" sz="210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(Client-Web)</a:t>
            </a:r>
            <a:endParaRPr lang="ru-RU" sz="2100" dirty="0">
              <a:ea typeface="맑은 고딕" panose="020B0503020000020004" pitchFamily="50" charset="-127"/>
            </a:endParaRPr>
          </a:p>
        </p:txBody>
      </p:sp>
      <p:sp>
        <p:nvSpPr>
          <p:cNvPr id="340" name="직사각형 339"/>
          <p:cNvSpPr/>
          <p:nvPr/>
        </p:nvSpPr>
        <p:spPr>
          <a:xfrm>
            <a:off x="803190" y="1226333"/>
            <a:ext cx="2048337" cy="28955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800"/>
              </a:spcBef>
            </a:pP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1" name="직사각형 340"/>
          <p:cNvSpPr/>
          <p:nvPr/>
        </p:nvSpPr>
        <p:spPr>
          <a:xfrm>
            <a:off x="803190" y="1058851"/>
            <a:ext cx="2048337" cy="1674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800"/>
              </a:spcBef>
            </a:pPr>
            <a:r>
              <a:rPr lang="ko-KR" altLang="en-US" sz="800" b="1" smtClean="0">
                <a:solidFill>
                  <a:schemeClr val="tx1"/>
                </a:solidFill>
                <a:latin typeface="맑은 고딕" panose="020B0503020000020004" pitchFamily="50" charset="-127"/>
              </a:rPr>
              <a:t>시니어톡톡메인</a:t>
            </a:r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342" name="직사각형 341"/>
          <p:cNvSpPr/>
          <p:nvPr/>
        </p:nvSpPr>
        <p:spPr>
          <a:xfrm>
            <a:off x="937143" y="1261808"/>
            <a:ext cx="1797951" cy="1056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내비게이션</a:t>
            </a:r>
            <a:endParaRPr lang="ko-KR" altLang="en-US" sz="800" smtClean="0">
              <a:ln w="3175"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363" name="직사각형 362"/>
          <p:cNvSpPr/>
          <p:nvPr/>
        </p:nvSpPr>
        <p:spPr>
          <a:xfrm>
            <a:off x="937142" y="1418726"/>
            <a:ext cx="1797951" cy="4158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시니어톡톡 핵심 </a:t>
            </a:r>
            <a:r>
              <a:rPr lang="en-US" altLang="ko-KR" sz="800" smtClean="0">
                <a:solidFill>
                  <a:schemeClr val="tx1"/>
                </a:solidFill>
              </a:rPr>
              <a:t>offering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376" name="직사각형 375"/>
          <p:cNvSpPr/>
          <p:nvPr/>
        </p:nvSpPr>
        <p:spPr>
          <a:xfrm>
            <a:off x="937142" y="1885887"/>
            <a:ext cx="1797951" cy="4158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</a:rPr>
              <a:t>service </a:t>
            </a:r>
            <a:r>
              <a:rPr lang="ko-KR" altLang="en-US" sz="800" smtClean="0">
                <a:solidFill>
                  <a:schemeClr val="tx1"/>
                </a:solidFill>
              </a:rPr>
              <a:t>별 차별점 </a:t>
            </a:r>
            <a:r>
              <a:rPr lang="en-US" altLang="ko-KR" sz="800" smtClean="0">
                <a:solidFill>
                  <a:schemeClr val="tx1"/>
                </a:solidFill>
              </a:rPr>
              <a:t>1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377" name="직사각형 376"/>
          <p:cNvSpPr/>
          <p:nvPr/>
        </p:nvSpPr>
        <p:spPr>
          <a:xfrm>
            <a:off x="930792" y="2349437"/>
            <a:ext cx="1797951" cy="4158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</a:rPr>
              <a:t>service </a:t>
            </a:r>
            <a:r>
              <a:rPr lang="ko-KR" altLang="en-US" sz="800" smtClean="0">
                <a:solidFill>
                  <a:schemeClr val="tx1"/>
                </a:solidFill>
              </a:rPr>
              <a:t>별 차별점 </a:t>
            </a:r>
            <a:r>
              <a:rPr lang="en-US" altLang="ko-KR" sz="800" smtClean="0">
                <a:solidFill>
                  <a:schemeClr val="tx1"/>
                </a:solidFill>
              </a:rPr>
              <a:t>2, 3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389" name="직사각형 388"/>
          <p:cNvSpPr/>
          <p:nvPr/>
        </p:nvSpPr>
        <p:spPr>
          <a:xfrm>
            <a:off x="929523" y="2812987"/>
            <a:ext cx="1797951" cy="4158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정보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390" name="직사각형 389"/>
          <p:cNvSpPr/>
          <p:nvPr/>
        </p:nvSpPr>
        <p:spPr>
          <a:xfrm>
            <a:off x="928382" y="3276537"/>
            <a:ext cx="1797951" cy="4158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</a:rPr>
              <a:t>FAQ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30792" y="3754051"/>
            <a:ext cx="1797951" cy="27876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푸터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53" name="타원 52"/>
          <p:cNvSpPr/>
          <p:nvPr/>
        </p:nvSpPr>
        <p:spPr>
          <a:xfrm>
            <a:off x="2257086" y="3495341"/>
            <a:ext cx="469557" cy="487159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900" smtClean="0">
                <a:solidFill>
                  <a:schemeClr val="tx1"/>
                </a:solidFill>
              </a:rPr>
              <a:t>챗봇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173834" y="1229347"/>
            <a:ext cx="2048337" cy="28955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800"/>
              </a:spcBef>
            </a:pP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4173834" y="1061865"/>
            <a:ext cx="2048337" cy="1674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800"/>
              </a:spcBef>
            </a:pPr>
            <a:r>
              <a:rPr lang="ko-KR" altLang="en-US" sz="800" b="1" smtClean="0">
                <a:solidFill>
                  <a:schemeClr val="tx1"/>
                </a:solidFill>
                <a:latin typeface="맑은 고딕" panose="020B0503020000020004" pitchFamily="50" charset="-127"/>
              </a:rPr>
              <a:t>시니어톡톡</a:t>
            </a:r>
            <a:r>
              <a:rPr lang="en-US" altLang="ko-KR" sz="800" b="1" smtClean="0">
                <a:solidFill>
                  <a:schemeClr val="tx1"/>
                </a:solidFill>
                <a:latin typeface="맑은 고딕" panose="020B0503020000020004" pitchFamily="50" charset="-127"/>
              </a:rPr>
              <a:t>-</a:t>
            </a:r>
            <a:r>
              <a:rPr lang="ko-KR" altLang="en-US" sz="800" b="1" smtClean="0">
                <a:solidFill>
                  <a:schemeClr val="tx1"/>
                </a:solidFill>
                <a:latin typeface="맑은 고딕" panose="020B0503020000020004" pitchFamily="50" charset="-127"/>
              </a:rPr>
              <a:t>이제야</a:t>
            </a:r>
            <a:r>
              <a:rPr lang="en-US" altLang="ko-KR" sz="800" b="1" smtClean="0">
                <a:solidFill>
                  <a:schemeClr val="tx1"/>
                </a:solidFill>
                <a:latin typeface="맑은 고딕" panose="020B0503020000020004" pitchFamily="50" charset="-127"/>
              </a:rPr>
              <a:t>(eejeja)</a:t>
            </a:r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4307787" y="1264822"/>
            <a:ext cx="1797951" cy="1056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내비게이션</a:t>
            </a:r>
            <a:endParaRPr lang="ko-KR" altLang="en-US" sz="800" smtClean="0">
              <a:ln w="3175"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307786" y="1421740"/>
            <a:ext cx="1797951" cy="4158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이제야 앱 소개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307786" y="1888901"/>
            <a:ext cx="1797951" cy="4158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</a:rPr>
              <a:t>service </a:t>
            </a:r>
            <a:r>
              <a:rPr lang="ko-KR" altLang="en-US" sz="800" smtClean="0">
                <a:solidFill>
                  <a:schemeClr val="tx1"/>
                </a:solidFill>
              </a:rPr>
              <a:t>별 차별점 </a:t>
            </a:r>
            <a:r>
              <a:rPr lang="en-US" altLang="ko-KR" sz="800" smtClean="0">
                <a:solidFill>
                  <a:schemeClr val="tx1"/>
                </a:solidFill>
              </a:rPr>
              <a:t>1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54" name="직사각형 53"/>
          <p:cNvSpPr/>
          <p:nvPr/>
        </p:nvSpPr>
        <p:spPr>
          <a:xfrm>
            <a:off x="4301436" y="2352451"/>
            <a:ext cx="1797951" cy="4158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</a:rPr>
              <a:t>service </a:t>
            </a:r>
            <a:r>
              <a:rPr lang="ko-KR" altLang="en-US" sz="800" smtClean="0">
                <a:solidFill>
                  <a:schemeClr val="tx1"/>
                </a:solidFill>
              </a:rPr>
              <a:t>별 차별점 </a:t>
            </a:r>
            <a:r>
              <a:rPr lang="en-US" altLang="ko-KR" sz="800" smtClean="0">
                <a:solidFill>
                  <a:schemeClr val="tx1"/>
                </a:solidFill>
              </a:rPr>
              <a:t>2, 3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4300167" y="2816001"/>
            <a:ext cx="1797951" cy="4158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정보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56" name="직사각형 55"/>
          <p:cNvSpPr/>
          <p:nvPr/>
        </p:nvSpPr>
        <p:spPr>
          <a:xfrm>
            <a:off x="4299026" y="3279551"/>
            <a:ext cx="1797951" cy="41587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smtClean="0">
                <a:solidFill>
                  <a:schemeClr val="tx1"/>
                </a:solidFill>
              </a:rPr>
              <a:t>FAQ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4301436" y="3757065"/>
            <a:ext cx="1797951" cy="27876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푸터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7168288" y="1245350"/>
            <a:ext cx="2048337" cy="19835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800"/>
              </a:spcBef>
            </a:pP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7168288" y="1077868"/>
            <a:ext cx="2048337" cy="1674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800"/>
              </a:spcBef>
            </a:pPr>
            <a:r>
              <a:rPr lang="ko-KR" altLang="en-US" sz="800" b="1" smtClean="0">
                <a:solidFill>
                  <a:schemeClr val="tx1"/>
                </a:solidFill>
                <a:latin typeface="맑은 고딕" panose="020B0503020000020004" pitchFamily="50" charset="-127"/>
              </a:rPr>
              <a:t>시니어톡톡</a:t>
            </a:r>
            <a:r>
              <a:rPr lang="en-US" altLang="ko-KR" sz="800" b="1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b="1" smtClean="0">
                <a:solidFill>
                  <a:schemeClr val="tx1"/>
                </a:solidFill>
                <a:latin typeface="맑은 고딕" panose="020B0503020000020004" pitchFamily="50" charset="-127"/>
              </a:rPr>
              <a:t>시설찾기 </a:t>
            </a:r>
            <a:r>
              <a:rPr lang="en-US" altLang="ko-KR" sz="800" b="1" smtClean="0">
                <a:solidFill>
                  <a:schemeClr val="tx1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800" b="1" smtClean="0">
                <a:solidFill>
                  <a:schemeClr val="tx1"/>
                </a:solidFill>
                <a:latin typeface="맑은 고딕" panose="020B0503020000020004" pitchFamily="50" charset="-127"/>
              </a:rPr>
              <a:t>지역</a:t>
            </a:r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302241" y="1280825"/>
            <a:ext cx="1797951" cy="1056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내비게이션</a:t>
            </a:r>
            <a:endParaRPr lang="ko-KR" altLang="en-US" sz="800" smtClean="0">
              <a:ln w="3175"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79" name="직사각형 78"/>
          <p:cNvSpPr/>
          <p:nvPr/>
        </p:nvSpPr>
        <p:spPr>
          <a:xfrm>
            <a:off x="7302241" y="1470017"/>
            <a:ext cx="1797951" cy="1857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검색 필터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7293481" y="1739370"/>
            <a:ext cx="639558" cy="133746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지역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8058232" y="1739370"/>
            <a:ext cx="1041960" cy="133746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시설목록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9940322" y="1253876"/>
            <a:ext cx="2048337" cy="198350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800"/>
              </a:spcBef>
            </a:pP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9940322" y="1086394"/>
            <a:ext cx="2048337" cy="1674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800"/>
              </a:spcBef>
            </a:pPr>
            <a:r>
              <a:rPr lang="ko-KR" altLang="en-US" sz="800" b="1" smtClean="0">
                <a:solidFill>
                  <a:schemeClr val="tx1"/>
                </a:solidFill>
                <a:latin typeface="맑은 고딕" panose="020B0503020000020004" pitchFamily="50" charset="-127"/>
              </a:rPr>
              <a:t>시니어톡톡</a:t>
            </a:r>
            <a:r>
              <a:rPr lang="en-US" altLang="ko-KR" sz="800" b="1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b="1" smtClean="0">
                <a:solidFill>
                  <a:schemeClr val="tx1"/>
                </a:solidFill>
                <a:latin typeface="맑은 고딕" panose="020B0503020000020004" pitchFamily="50" charset="-127"/>
              </a:rPr>
              <a:t>시설찾기 </a:t>
            </a:r>
            <a:r>
              <a:rPr lang="en-US" altLang="ko-KR" sz="800" b="1" smtClean="0">
                <a:solidFill>
                  <a:schemeClr val="tx1"/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800" b="1" smtClean="0">
                <a:solidFill>
                  <a:schemeClr val="tx1"/>
                </a:solidFill>
                <a:latin typeface="맑은 고딕" panose="020B0503020000020004" pitchFamily="50" charset="-127"/>
              </a:rPr>
              <a:t>지도</a:t>
            </a:r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10074275" y="1289351"/>
            <a:ext cx="1797951" cy="1056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내비게이션</a:t>
            </a:r>
            <a:endParaRPr lang="ko-KR" altLang="en-US" sz="800" smtClean="0">
              <a:ln w="3175"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10074275" y="1478543"/>
            <a:ext cx="1797951" cy="1857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검색 필터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10065514" y="1747896"/>
            <a:ext cx="1149197" cy="133746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지도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88" name="직사각형 87"/>
          <p:cNvSpPr/>
          <p:nvPr/>
        </p:nvSpPr>
        <p:spPr>
          <a:xfrm>
            <a:off x="11331146" y="1747896"/>
            <a:ext cx="541079" cy="133746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시설목록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12640817" y="1269622"/>
            <a:ext cx="2048337" cy="295638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800"/>
              </a:spcBef>
            </a:pPr>
            <a:endParaRPr lang="en-US" altLang="ko-KR" sz="10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12640817" y="1102140"/>
            <a:ext cx="2048337" cy="1674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spcBef>
                <a:spcPts val="800"/>
              </a:spcBef>
            </a:pPr>
            <a:r>
              <a:rPr lang="ko-KR" altLang="en-US" sz="800" b="1" smtClean="0">
                <a:solidFill>
                  <a:schemeClr val="tx1"/>
                </a:solidFill>
                <a:latin typeface="맑은 고딕" panose="020B0503020000020004" pitchFamily="50" charset="-127"/>
              </a:rPr>
              <a:t>시니어톡톡</a:t>
            </a:r>
            <a:r>
              <a:rPr lang="en-US" altLang="ko-KR" sz="800" b="1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800" b="1" smtClean="0">
                <a:solidFill>
                  <a:schemeClr val="tx1"/>
                </a:solidFill>
                <a:latin typeface="맑은 고딕" panose="020B0503020000020004" pitchFamily="50" charset="-127"/>
              </a:rPr>
              <a:t>요양방법</a:t>
            </a:r>
            <a:endParaRPr lang="ko-KR" altLang="en-US" sz="800" b="1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2774770" y="1305097"/>
            <a:ext cx="1797951" cy="105627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내비게이션</a:t>
            </a:r>
            <a:endParaRPr lang="ko-KR" altLang="en-US" sz="800" smtClean="0">
              <a:ln w="3175">
                <a:solidFill>
                  <a:schemeClr val="tx1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sp>
        <p:nvSpPr>
          <p:cNvPr id="95" name="직사각형 94"/>
          <p:cNvSpPr/>
          <p:nvPr/>
        </p:nvSpPr>
        <p:spPr>
          <a:xfrm>
            <a:off x="12774769" y="1470017"/>
            <a:ext cx="1797951" cy="185788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소개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12774770" y="1726405"/>
            <a:ext cx="1797950" cy="4236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노인장기요양등급테스트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12774771" y="2208322"/>
            <a:ext cx="1797950" cy="4236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성인 지수 </a:t>
            </a:r>
            <a:r>
              <a:rPr lang="en-US" altLang="ko-KR" sz="800" smtClean="0">
                <a:solidFill>
                  <a:schemeClr val="tx1"/>
                </a:solidFill>
              </a:rPr>
              <a:t>(</a:t>
            </a:r>
            <a:r>
              <a:rPr lang="ko-KR" altLang="en-US" sz="800" smtClean="0">
                <a:solidFill>
                  <a:schemeClr val="tx1"/>
                </a:solidFill>
              </a:rPr>
              <a:t>요양방법</a:t>
            </a:r>
            <a:r>
              <a:rPr lang="en-US" altLang="ko-KR" sz="800" smtClean="0">
                <a:solidFill>
                  <a:schemeClr val="tx1"/>
                </a:solidFill>
              </a:rPr>
              <a:t>)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12774771" y="2711125"/>
            <a:ext cx="1797950" cy="4236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요양시설 찾기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2766530" y="3221876"/>
            <a:ext cx="1797950" cy="4236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지역 등록 시설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12774771" y="3704544"/>
            <a:ext cx="1797950" cy="42367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800" smtClean="0">
                <a:solidFill>
                  <a:schemeClr val="tx1"/>
                </a:solidFill>
              </a:rPr>
              <a:t>요양비용</a:t>
            </a:r>
            <a:endParaRPr lang="ko-KR" altLang="en-US" sz="800">
              <a:solidFill>
                <a:schemeClr val="tx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331146" y="5792082"/>
            <a:ext cx="4240368" cy="12109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요양방법 기능 구현</a:t>
            </a:r>
            <a:endParaRPr lang="en-US" altLang="ko-KR" smtClean="0">
              <a:solidFill>
                <a:schemeClr val="tx1"/>
              </a:solidFill>
            </a:endParaRPr>
          </a:p>
          <a:p>
            <a:pPr algn="ctr"/>
            <a:r>
              <a:rPr lang="ko-KR" altLang="en-US" smtClean="0">
                <a:solidFill>
                  <a:schemeClr val="tx1"/>
                </a:solidFill>
              </a:rPr>
              <a:t>일부는 앱에서만 가능하도록</a:t>
            </a:r>
            <a:r>
              <a:rPr lang="en-US" altLang="ko-KR" smtClean="0">
                <a:solidFill>
                  <a:schemeClr val="tx1"/>
                </a:solidFill>
              </a:rPr>
              <a:t>?</a:t>
            </a:r>
          </a:p>
          <a:p>
            <a:pPr algn="ctr"/>
            <a:r>
              <a:rPr lang="ko-KR" altLang="en-US" smtClean="0">
                <a:solidFill>
                  <a:schemeClr val="tx1"/>
                </a:solidFill>
              </a:rPr>
              <a:t>로그인 해야만 완료</a:t>
            </a:r>
            <a:r>
              <a:rPr lang="en-US" altLang="ko-KR" smtClean="0">
                <a:solidFill>
                  <a:schemeClr val="tx1"/>
                </a:solidFill>
              </a:rPr>
              <a:t>: </a:t>
            </a:r>
            <a:r>
              <a:rPr lang="ko-KR" altLang="en-US" smtClean="0">
                <a:solidFill>
                  <a:schemeClr val="tx1"/>
                </a:solidFill>
              </a:rPr>
              <a:t>테스트의 경우</a:t>
            </a:r>
          </a:p>
        </p:txBody>
      </p:sp>
    </p:spTree>
    <p:extLst>
      <p:ext uri="{BB962C8B-B14F-4D97-AF65-F5344CB8AC3E}">
        <p14:creationId xmlns:p14="http://schemas.microsoft.com/office/powerpoint/2010/main" val="341752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65000"/>
            </a:schemeClr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sz="160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61900</TotalTime>
  <Words>2219</Words>
  <Application>Microsoft Office PowerPoint</Application>
  <PresentationFormat>사용자 지정</PresentationFormat>
  <Paragraphs>962</Paragraphs>
  <Slides>24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34" baseType="lpstr">
      <vt:lpstr>HY바다M</vt:lpstr>
      <vt:lpstr>Karla</vt:lpstr>
      <vt:lpstr>맑은 고딕</vt:lpstr>
      <vt:lpstr>Arial</vt:lpstr>
      <vt:lpstr>Calibri</vt:lpstr>
      <vt:lpstr>Calibri Light</vt:lpstr>
      <vt:lpstr>Segoe UI</vt:lpstr>
      <vt:lpstr>Symbol</vt:lpstr>
      <vt:lpstr>Wingdings</vt:lpstr>
      <vt:lpstr>Тема Office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 목록</vt:lpstr>
      <vt:lpstr>PowerPoint 프레젠테이션</vt:lpstr>
      <vt:lpstr>1. 목록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2. 시설세부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Andrew</dc:creator>
  <cp:lastModifiedBy>jung youchul</cp:lastModifiedBy>
  <cp:revision>1702</cp:revision>
  <cp:lastPrinted>2021-03-26T05:27:47Z</cp:lastPrinted>
  <dcterms:created xsi:type="dcterms:W3CDTF">2017-07-18T06:53:16Z</dcterms:created>
  <dcterms:modified xsi:type="dcterms:W3CDTF">2021-04-02T07:35:11Z</dcterms:modified>
</cp:coreProperties>
</file>